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 rot="2280000">
            <a:off x="2286000" y="-2286000"/>
            <a:ext cx="4572000" cy="5486400"/>
          </a:xfrm>
          <a:prstGeom prst="rect">
            <a:avLst/>
          </a:prstGeom>
          <a:solidFill>
            <a:srgbClr val="000000">
              <a:alpha val="1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263640" y="0"/>
            <a:ext cx="2880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128016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spc="300" kern="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SECURITY VENDOR DIRECTORY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1371600" y="228600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Design Proposal for Discussion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371600" y="30175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>
                    <a:alpha val="70000"/>
                  </a:srgbClr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Property Security Stream | IAG Community Safety Action Plan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828800" y="36576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>
                    <a:alpha val="70000"/>
                  </a:srgbClr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March 2026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10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Roadmap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82880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Three phases from June 2026 to March 2027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11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Three-Phase Rollout</a:t>
            </a:r>
            <a:endParaRPr lang="en-US" sz="28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1005840"/>
          <a:ext cx="8421624" cy="3200400"/>
        </p:xfrm>
        <a:graphic>
          <a:graphicData uri="http://schemas.openxmlformats.org/drawingml/2006/table">
            <a:tbl>
              <a:tblPr/>
              <a:tblGrid>
                <a:gridCol w="1097280"/>
                <a:gridCol w="1188720"/>
                <a:gridCol w="4764024"/>
                <a:gridCol w="1371600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Phase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Timeline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Key Deliverables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Target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Phase 1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Launch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Jun–Aug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2026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Add Security Services category to org-finder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Recruit &amp; vet initial vendors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Distribute 'Need help?' survey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Announce to mosques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20–30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vendors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Phase 2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Quality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181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Sep–Nov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2026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Enable community ratings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Launch MCB Recommended programme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Activate premium listings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Award first badges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5–10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Recommended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Phase 3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Scale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Dec 2026–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Mar 2027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Negotiate group rate packages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Launch Martyn's Law Ready campaign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Targeted outreach to webinar attendees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Compliance deadline messaging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50–100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compliance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packages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12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Governance &amp; Risk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502920" y="1069848"/>
            <a:ext cx="164592" cy="164592"/>
          </a:xfrm>
          <a:prstGeom prst="ellipse">
            <a:avLst/>
          </a:prstGeom>
          <a:solidFill>
            <a:srgbClr val="C00000"/>
          </a:solidFill>
          <a:ln/>
        </p:spPr>
      </p:sp>
      <p:sp>
        <p:nvSpPr>
          <p:cNvPr id="7" name="Text 4"/>
          <p:cNvSpPr/>
          <p:nvPr/>
        </p:nvSpPr>
        <p:spPr>
          <a:xfrm>
            <a:off x="822960" y="96012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Legal Liability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834640" y="960120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Bespoke T&amp;Cs, vendor indemnity clauses, professional indemnity insurance (£1–2m). Consider CIC structure for liability firewall.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502920" y="1755648"/>
            <a:ext cx="164592" cy="164592"/>
          </a:xfrm>
          <a:prstGeom prst="ellipse">
            <a:avLst/>
          </a:prstGeom>
          <a:solidFill>
            <a:srgbClr val="C00000"/>
          </a:solidFill>
          <a:ln/>
        </p:spPr>
      </p:sp>
      <p:sp>
        <p:nvSpPr>
          <p:cNvPr id="10" name="Text 7"/>
          <p:cNvSpPr/>
          <p:nvPr/>
        </p:nvSpPr>
        <p:spPr>
          <a:xfrm>
            <a:off x="822960" y="164592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Conflict of Interest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2834640" y="1645920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Independent vetting panel with external members. Published criteria. Annual transparency report. Editorial/commercial separation.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502920" y="2441448"/>
            <a:ext cx="164592" cy="164592"/>
          </a:xfrm>
          <a:prstGeom prst="ellipse">
            <a:avLst/>
          </a:prstGeom>
          <a:solidFill>
            <a:srgbClr val="C00000"/>
          </a:solidFill>
          <a:ln/>
        </p:spPr>
      </p:sp>
      <p:sp>
        <p:nvSpPr>
          <p:cNvPr id="13" name="Text 10"/>
          <p:cNvSpPr/>
          <p:nvPr/>
        </p:nvSpPr>
        <p:spPr>
          <a:xfrm>
            <a:off x="822960" y="233172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Safeguarding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2834640" y="2331720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Vendors gain intimate knowledge of mosque vulnerabilities. Enhanced DBS for Recommended tier. Consult NaCTSO.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502920" y="3127248"/>
            <a:ext cx="164592" cy="164592"/>
          </a:xfrm>
          <a:prstGeom prst="ellipse">
            <a:avLst/>
          </a:prstGeom>
          <a:solidFill>
            <a:srgbClr val="C00000"/>
          </a:solidFill>
          <a:ln/>
        </p:spPr>
      </p:sp>
      <p:sp>
        <p:nvSpPr>
          <p:cNvPr id="16" name="Text 13"/>
          <p:cNvSpPr/>
          <p:nvPr/>
        </p:nvSpPr>
        <p:spPr>
          <a:xfrm>
            <a:off x="822960" y="301752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Data Protection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2834640" y="3017520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DPIA required pre-launch. Vulnerability data must not be held by MCB. Two privacy notices (vendors + mosques).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502920" y="3813048"/>
            <a:ext cx="164592" cy="164592"/>
          </a:xfrm>
          <a:prstGeom prst="ellipse">
            <a:avLst/>
          </a:prstGeom>
          <a:solidFill>
            <a:srgbClr val="C00000"/>
          </a:solidFill>
          <a:ln/>
        </p:spPr>
      </p:sp>
      <p:sp>
        <p:nvSpPr>
          <p:cNvPr id="19" name="Text 16"/>
          <p:cNvSpPr/>
          <p:nvPr/>
        </p:nvSpPr>
        <p:spPr>
          <a:xfrm>
            <a:off x="822960" y="370332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Cultural Competence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2834640" y="3703320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30–60 min module covering prayer times, gender segregation, Ramadan patterns. Required for Premium/Recommended.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13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Year 1 Investment</a:t>
            </a:r>
            <a:endParaRPr lang="en-US" sz="28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1005840"/>
          <a:ext cx="8421624" cy="2743200"/>
        </p:xfrm>
        <a:graphic>
          <a:graphicData uri="http://schemas.openxmlformats.org/drawingml/2006/table">
            <a:tbl>
              <a:tblPr/>
              <a:tblGrid>
                <a:gridCol w="5943600"/>
                <a:gridCol w="2478024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Item</a:t>
                      </a:r>
                      <a:endParaRPr lang="en-US" sz="12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Estimate</a:t>
                      </a:r>
                      <a:endParaRPr lang="en-US" sz="12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Staffing (1.5 FTE — Directory Manager + digital support)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£55,000–65,000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Legal setup (T&amp;Cs, contracts, DPIA)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£13,000–20,000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Insurance (professional indemnity + cyber)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£5,000–10,000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Platform, tools, vetting panel, cultural competence module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£11,000–20,000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Marketing &amp; launch + contingency (10%)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£14,000–22,500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33578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Total Year 1</a:t>
                      </a:r>
                      <a:endParaRPr lang="en-US" sz="12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33578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£98,000–137,500</a:t>
                      </a:r>
                      <a:endParaRPr lang="en-US" sz="12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502920" y="393192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Revenue offsets from Phase 2+: Premium listing fees, Recommended vetting fees, group-rate commissions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14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Next Steps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960120"/>
            <a:ext cx="804672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1. </a:t>
            </a:r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Endorse this design</a:t>
            </a:r>
            <a:pPr indent="0" marL="0">
              <a:spcAft>
                <a:spcPts val="2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 — agree the vendor directory as Action 4 under Property Security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2. </a:t>
            </a:r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Confirm org-finder capability</a:t>
            </a:r>
            <a:pPr indent="0" marL="0">
              <a:spcAft>
                <a:spcPts val="2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 — can mcbx.app/org-finder support the new category? What dev work is needed?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3. </a:t>
            </a:r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Commission legal &amp; insurance</a:t>
            </a:r>
            <a:pPr indent="0" marL="0">
              <a:spcAft>
                <a:spcPts val="2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 — T&amp;Cs, vendor agreements, DPIA, professional indemnity (est. £18–30k)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4. </a:t>
            </a:r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Recruit Directory Manager</a:t>
            </a:r>
            <a:pPr indent="0" marL="0">
              <a:spcAft>
                <a:spcPts val="2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 — 1 FTE to own the programme from Phase 1 onwards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5. </a:t>
            </a:r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Engage SIA now</a:t>
            </a:r>
            <a:pPr indent="0" marL="0">
              <a:spcAft>
                <a:spcPts val="2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 — understand Martyn's Law approved provider direction, position MCB as sector voice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6. </a:t>
            </a:r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Begin vendor market research</a:t>
            </a:r>
            <a:pPr indent="0" marL="0">
              <a:spcAft>
                <a:spcPts val="2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 — identify initial vendors across priority subcategories for Phase 1 seeding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263640" y="0"/>
            <a:ext cx="2880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13716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Thank You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1828800" y="256032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Full design document available for review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1828800" y="32918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mcbx.app/org-finder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The Gap: Guidance Without Delivery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960120"/>
            <a:ext cx="804672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We have strong guidance materials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Physical Security Guide, 3 risk assessments, emergency plan template, self-assessment, Martyn's Law webinar — all produced and ready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But mosques need help implementing them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Most mosques lack the expertise, contacts, and confidence to find and engage qualified security vendors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Martyn's Law creates urgency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SIA enforcement begins April 2027 — every place of worship must comply regardless of size. Predatory vendors will exploit the anxiety.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5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The vendor directory bridges this gap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 vetted, rated directory on mcbx.app/org-finder — telling mosques not just what to do, but who can help them do it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3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At a Glance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685800" y="1371600"/>
            <a:ext cx="237744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7" name="Shape 4"/>
          <p:cNvSpPr/>
          <p:nvPr/>
        </p:nvSpPr>
        <p:spPr>
          <a:xfrm>
            <a:off x="685800" y="1371600"/>
            <a:ext cx="23774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8" name="Text 5"/>
          <p:cNvSpPr/>
          <p:nvPr/>
        </p:nvSpPr>
        <p:spPr>
          <a:xfrm>
            <a:off x="685800" y="150876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9</a:t>
            </a:r>
            <a:endParaRPr lang="en-US" sz="3800" dirty="0"/>
          </a:p>
        </p:txBody>
      </p:sp>
      <p:sp>
        <p:nvSpPr>
          <p:cNvPr id="9" name="Text 6"/>
          <p:cNvSpPr/>
          <p:nvPr/>
        </p:nvSpPr>
        <p:spPr>
          <a:xfrm>
            <a:off x="685800" y="23317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Vendor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Subcategories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383280" y="1371600"/>
            <a:ext cx="237744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1" name="Shape 8"/>
          <p:cNvSpPr/>
          <p:nvPr/>
        </p:nvSpPr>
        <p:spPr>
          <a:xfrm>
            <a:off x="3383280" y="1371600"/>
            <a:ext cx="23774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2" name="Text 9"/>
          <p:cNvSpPr/>
          <p:nvPr/>
        </p:nvSpPr>
        <p:spPr>
          <a:xfrm>
            <a:off x="3383280" y="150876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3</a:t>
            </a:r>
            <a:endParaRPr lang="en-US" sz="3800" dirty="0"/>
          </a:p>
        </p:txBody>
      </p:sp>
      <p:sp>
        <p:nvSpPr>
          <p:cNvPr id="13" name="Text 10"/>
          <p:cNvSpPr/>
          <p:nvPr/>
        </p:nvSpPr>
        <p:spPr>
          <a:xfrm>
            <a:off x="3383280" y="23317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Listing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Tiers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6080760" y="1371600"/>
            <a:ext cx="237744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5" name="Shape 12"/>
          <p:cNvSpPr/>
          <p:nvPr/>
        </p:nvSpPr>
        <p:spPr>
          <a:xfrm>
            <a:off x="6080760" y="1371600"/>
            <a:ext cx="23774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6" name="Text 13"/>
          <p:cNvSpPr/>
          <p:nvPr/>
        </p:nvSpPr>
        <p:spPr>
          <a:xfrm>
            <a:off x="6080760" y="150876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Apr 2027</a:t>
            </a:r>
            <a:endParaRPr lang="en-US" sz="2800" dirty="0"/>
          </a:p>
        </p:txBody>
      </p:sp>
      <p:sp>
        <p:nvSpPr>
          <p:cNvPr id="17" name="Text 14"/>
          <p:cNvSpPr/>
          <p:nvPr/>
        </p:nvSpPr>
        <p:spPr>
          <a:xfrm>
            <a:off x="6080760" y="23317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Martyn's Law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Deadline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685800" y="3063240"/>
            <a:ext cx="237744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9" name="Shape 16"/>
          <p:cNvSpPr/>
          <p:nvPr/>
        </p:nvSpPr>
        <p:spPr>
          <a:xfrm>
            <a:off x="685800" y="3063240"/>
            <a:ext cx="23774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0" name="Text 17"/>
          <p:cNvSpPr/>
          <p:nvPr/>
        </p:nvSpPr>
        <p:spPr>
          <a:xfrm>
            <a:off x="685800" y="320040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3</a:t>
            </a:r>
            <a:endParaRPr lang="en-US" sz="3800" dirty="0"/>
          </a:p>
        </p:txBody>
      </p:sp>
      <p:sp>
        <p:nvSpPr>
          <p:cNvPr id="21" name="Text 18"/>
          <p:cNvSpPr/>
          <p:nvPr/>
        </p:nvSpPr>
        <p:spPr>
          <a:xfrm>
            <a:off x="685800" y="40233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Phased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Rollout</a:t>
            </a:r>
            <a:endParaRPr lang="en-US" sz="1300" dirty="0"/>
          </a:p>
        </p:txBody>
      </p:sp>
      <p:sp>
        <p:nvSpPr>
          <p:cNvPr id="22" name="Shape 19"/>
          <p:cNvSpPr/>
          <p:nvPr/>
        </p:nvSpPr>
        <p:spPr>
          <a:xfrm>
            <a:off x="3383280" y="3063240"/>
            <a:ext cx="237744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23" name="Shape 20"/>
          <p:cNvSpPr/>
          <p:nvPr/>
        </p:nvSpPr>
        <p:spPr>
          <a:xfrm>
            <a:off x="3383280" y="3063240"/>
            <a:ext cx="23774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4" name="Text 21"/>
          <p:cNvSpPr/>
          <p:nvPr/>
        </p:nvSpPr>
        <p:spPr>
          <a:xfrm>
            <a:off x="3383280" y="320040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~£100k</a:t>
            </a:r>
            <a:endParaRPr lang="en-US" sz="2800" dirty="0"/>
          </a:p>
        </p:txBody>
      </p:sp>
      <p:sp>
        <p:nvSpPr>
          <p:cNvPr id="25" name="Text 22"/>
          <p:cNvSpPr/>
          <p:nvPr/>
        </p:nvSpPr>
        <p:spPr>
          <a:xfrm>
            <a:off x="3383280" y="40233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Year 1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Budget</a:t>
            </a:r>
            <a:endParaRPr lang="en-US" sz="1300" dirty="0"/>
          </a:p>
        </p:txBody>
      </p:sp>
      <p:sp>
        <p:nvSpPr>
          <p:cNvPr id="26" name="Shape 23"/>
          <p:cNvSpPr/>
          <p:nvPr/>
        </p:nvSpPr>
        <p:spPr>
          <a:xfrm>
            <a:off x="6080760" y="3063240"/>
            <a:ext cx="237744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27" name="Shape 24"/>
          <p:cNvSpPr/>
          <p:nvPr/>
        </p:nvSpPr>
        <p:spPr>
          <a:xfrm>
            <a:off x="6080760" y="3063240"/>
            <a:ext cx="23774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8" name="Text 25"/>
          <p:cNvSpPr/>
          <p:nvPr/>
        </p:nvSpPr>
        <p:spPr>
          <a:xfrm>
            <a:off x="6080760" y="320040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 FTE</a:t>
            </a:r>
            <a:endParaRPr lang="en-US" sz="2800" dirty="0"/>
          </a:p>
        </p:txBody>
      </p:sp>
      <p:sp>
        <p:nvSpPr>
          <p:cNvPr id="29" name="Text 26"/>
          <p:cNvSpPr/>
          <p:nvPr/>
        </p:nvSpPr>
        <p:spPr>
          <a:xfrm>
            <a:off x="6080760" y="40233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Directory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Manager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4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Directory Design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82880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Platform, categories, tiers, and vetting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5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9 Vendor Subcategories</a:t>
            </a:r>
            <a:endParaRPr lang="en-US" sz="28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60120"/>
          <a:ext cx="8421624" cy="3383280"/>
        </p:xfrm>
        <a:graphic>
          <a:graphicData uri="http://schemas.openxmlformats.org/drawingml/2006/table">
            <a:tbl>
              <a:tblPr/>
              <a:tblGrid>
                <a:gridCol w="457200"/>
                <a:gridCol w="3200400"/>
                <a:gridCol w="4764024"/>
              </a:tblGrid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#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Subcategory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Examples</a:t>
                      </a:r>
                      <a:endParaRPr lang="en-US" sz="11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Physical Security Hardware &amp; Installation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CCTV, access control, alarms, lighting, bollards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Security Assessments &amp; Surveys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On-site vulnerability assessments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3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21818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Martyn's Law Compliance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Standard Duty consultancy, documentation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4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Guarding &amp; Manned Security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SIA-licensed guards for events, Ramadan, Eid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5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Cybersecurity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IT security, website protection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6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Insurance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Specialist place-of-worship policies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7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Training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 awareness, steward, first aid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8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Emergency Planning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Plan writing, tabletop exercises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9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Fire Safety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Risk assessments, alarms, extinguishers</a:t>
                      </a:r>
                      <a:endParaRPr lang="en-US" sz="11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6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Three Listing Tiers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434340" y="1051560"/>
            <a:ext cx="2606040" cy="329184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7" name="Shape 4"/>
          <p:cNvSpPr/>
          <p:nvPr/>
        </p:nvSpPr>
        <p:spPr>
          <a:xfrm>
            <a:off x="434340" y="1051560"/>
            <a:ext cx="26060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8" name="Text 5"/>
          <p:cNvSpPr/>
          <p:nvPr/>
        </p:nvSpPr>
        <p:spPr>
          <a:xfrm>
            <a:off x="434340" y="1188720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Basic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434340" y="1600200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Free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571500" y="2011680"/>
            <a:ext cx="23317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Company registration check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Public liability insurance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Relevant accreditations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Unlimited listings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Community ratings visible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268980" y="1051560"/>
            <a:ext cx="2606040" cy="329184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2" name="Shape 9"/>
          <p:cNvSpPr/>
          <p:nvPr/>
        </p:nvSpPr>
        <p:spPr>
          <a:xfrm>
            <a:off x="3268980" y="1051560"/>
            <a:ext cx="26060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3" name="Text 10"/>
          <p:cNvSpPr/>
          <p:nvPr/>
        </p:nvSpPr>
        <p:spPr>
          <a:xfrm>
            <a:off x="3268980" y="1188720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Premium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3268980" y="1600200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£200–500/yr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3406140" y="2011680"/>
            <a:ext cx="23317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All Basic checks verified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Logo + priority placement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Featured in search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Website link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Unlimited listings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6103620" y="1051560"/>
            <a:ext cx="2606040" cy="329184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17" name="Shape 14"/>
          <p:cNvSpPr/>
          <p:nvPr/>
        </p:nvSpPr>
        <p:spPr>
          <a:xfrm>
            <a:off x="6103620" y="1051560"/>
            <a:ext cx="26060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8" name="Text 15"/>
          <p:cNvSpPr/>
          <p:nvPr/>
        </p:nvSpPr>
        <p:spPr>
          <a:xfrm>
            <a:off x="6103620" y="1188720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MCB Recommended</a:t>
            </a:r>
            <a:endParaRPr lang="en-US" sz="2000" dirty="0"/>
          </a:p>
        </p:txBody>
      </p:sp>
      <p:sp>
        <p:nvSpPr>
          <p:cNvPr id="19" name="Text 16"/>
          <p:cNvSpPr/>
          <p:nvPr/>
        </p:nvSpPr>
        <p:spPr>
          <a:xfrm>
            <a:off x="6103620" y="1600200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Panel vetted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6240780" y="2011680"/>
            <a:ext cx="23317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Independent panel review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Pilot mosque feedback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Enhanced DBS checks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Recommended badge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Capped at 3–5 per category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7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Integration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82880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How the directory connects to Actions 1, 2, and 3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8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Connecting Guidance to Action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47472" y="1005840"/>
            <a:ext cx="73152" cy="96012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7" name="Shape 4"/>
          <p:cNvSpPr/>
          <p:nvPr/>
        </p:nvSpPr>
        <p:spPr>
          <a:xfrm>
            <a:off x="420624" y="1005840"/>
            <a:ext cx="8348472" cy="96012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8" name="Text 5"/>
          <p:cNvSpPr/>
          <p:nvPr/>
        </p:nvSpPr>
        <p:spPr>
          <a:xfrm>
            <a:off x="594360" y="105156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Action 1: Security Framework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94360" y="1353312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Self-assessment RAG scores link to relevant vendor subcategories. Risk assessments generate a 'shopping list' mapping gaps to vendors. End-of-section callouts in the Physical Security Guide point to the directory.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47472" y="2148840"/>
            <a:ext cx="73152" cy="960120"/>
          </a:xfrm>
          <a:prstGeom prst="rect">
            <a:avLst/>
          </a:prstGeom>
          <a:solidFill>
            <a:srgbClr val="C21818"/>
          </a:solidFill>
          <a:ln/>
        </p:spPr>
      </p:sp>
      <p:sp>
        <p:nvSpPr>
          <p:cNvPr id="11" name="Shape 8"/>
          <p:cNvSpPr/>
          <p:nvPr/>
        </p:nvSpPr>
        <p:spPr>
          <a:xfrm>
            <a:off x="420624" y="2148840"/>
            <a:ext cx="8348472" cy="96012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12" name="Text 9"/>
          <p:cNvSpPr/>
          <p:nvPr/>
        </p:nvSpPr>
        <p:spPr>
          <a:xfrm>
            <a:off x="594360" y="219456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2181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Action 2: Martyn's Law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594360" y="2496312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Compliance Roadmap shows where vendors are needed (and where they aren't). 'Martyn's Law Ready' campaign bundles webinar + guidance + vendor directory. Group-rate compliance packages at ~£500–700 vs £1,600–2,000.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347472" y="3291840"/>
            <a:ext cx="73152" cy="96012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15" name="Shape 12"/>
          <p:cNvSpPr/>
          <p:nvPr/>
        </p:nvSpPr>
        <p:spPr>
          <a:xfrm>
            <a:off x="420624" y="3291840"/>
            <a:ext cx="8348472" cy="96012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16" name="Text 13"/>
          <p:cNvSpPr/>
          <p:nvPr/>
        </p:nvSpPr>
        <p:spPr>
          <a:xfrm>
            <a:off x="594360" y="333756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Action 3: PSMS Lobbying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594360" y="3639312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Vendor cost data quantifies the funding gap for the briefing paper. Vendors become lobbying allies (expert testimony, APPG appearances). PSMS contractor status tagged in directory as evidence.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9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Martyn's Law Ready Campaign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347472" y="804672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Landing page at mcbx.app/martyns-law-ready — launching February 2027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502920" y="118872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Interactive compliance checklist</a:t>
            </a: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10–15 questions — each 'No' links to the relevant vendor subcategory</a:t>
            </a: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Resource hub</a:t>
            </a: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Webinar recording, 1-page handout, Standard Tier plan template, ACT training link</a:t>
            </a: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Compliance packages at group rates</a:t>
            </a: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Assessment + plan + training bundled at ~£500–700 (vs £1,600–2,000 individually)</a:t>
            </a: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Predatory vendor protection</a:t>
            </a: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Published price ranges, 'Red Flags' guide, MCB Recommended badge as the trust signal</a:t>
            </a: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Compliance evidence wall</a:t>
            </a:r>
            <a:endParaRPr lang="en-US" sz="14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Track and celebrate mosques that reach compliance — positive social pressure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MCB Security Vendor Directory — Design Proposal</dc:title>
  <dc:subject>PptxGenJS Presentation</dc:subject>
  <dc:creator>Muslim Council of Britain</dc:creator>
  <cp:lastModifiedBy>Muslim Council of Britain</cp:lastModifiedBy>
  <cp:revision>1</cp:revision>
  <dcterms:created xsi:type="dcterms:W3CDTF">2026-03-08T14:18:49Z</dcterms:created>
  <dcterms:modified xsi:type="dcterms:W3CDTF">2026-03-08T14:18:49Z</dcterms:modified>
</cp:coreProperties>
</file>