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28016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MARTYN’S LAW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1371600" y="228600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What Your Mosque Needs to Know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828800" y="301752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80000"/>
                  </a:srgbClr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Terrorism (Protection of Premises) Act 2025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828800" y="34290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 webinar for mosque committees, trustees and volunteers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1828800" y="41148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Muslim Council of Britain  |  Security Workstream  | 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Getting Compliant: Train and Maintain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Step-by-step: embed it in your operations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457200" y="153162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15316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6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914400" y="141732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914400" y="141732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1" name="Text 8"/>
          <p:cNvSpPr/>
          <p:nvPr/>
        </p:nvSpPr>
        <p:spPr>
          <a:xfrm>
            <a:off x="1097280" y="141732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Train all staff and regular volunteers. Cover: suspicious activity, evacuation, invacuation, lockdown.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57200" y="217170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13" name="Text 10"/>
          <p:cNvSpPr/>
          <p:nvPr/>
        </p:nvSpPr>
        <p:spPr>
          <a:xfrm>
            <a:off x="457200" y="21717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7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914400" y="205740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914400" y="205740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6" name="Text 13"/>
          <p:cNvSpPr/>
          <p:nvPr/>
        </p:nvSpPr>
        <p:spPr>
          <a:xfrm>
            <a:off x="1097280" y="205740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Keep records of every training session: date, who attended, what was covered. The SIA may ask for evidence.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457200" y="281178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18" name="Text 15"/>
          <p:cNvSpPr/>
          <p:nvPr/>
        </p:nvSpPr>
        <p:spPr>
          <a:xfrm>
            <a:off x="457200" y="28117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8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914400" y="269748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914400" y="269748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21" name="Text 18"/>
          <p:cNvSpPr/>
          <p:nvPr/>
        </p:nvSpPr>
        <p:spPr>
          <a:xfrm>
            <a:off x="1097280" y="269748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Run a practice drill at least once a year. Include evacuation and invacuation. Note lessons learned.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57200" y="345186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23" name="Text 20"/>
          <p:cNvSpPr/>
          <p:nvPr/>
        </p:nvSpPr>
        <p:spPr>
          <a:xfrm>
            <a:off x="457200" y="34518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9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914400" y="333756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914400" y="333756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26" name="Text 23"/>
          <p:cNvSpPr/>
          <p:nvPr/>
        </p:nvSpPr>
        <p:spPr>
          <a:xfrm>
            <a:off x="1097280" y="333756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Review your plan annually and when premises change. Update role assignments when volunteers move on.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457200" y="409194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28" name="Text 25"/>
          <p:cNvSpPr/>
          <p:nvPr/>
        </p:nvSpPr>
        <p:spPr>
          <a:xfrm>
            <a:off x="457200" y="40919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10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914400" y="397764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914400" y="397764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31" name="Text 28"/>
          <p:cNvSpPr/>
          <p:nvPr/>
        </p:nvSpPr>
        <p:spPr>
          <a:xfrm>
            <a:off x="1097280" y="397764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Watch for SIA guidance. Update your procedures to match when published.</a:t>
            </a:r>
            <a:endParaRPr lang="en-US" sz="1050" dirty="0"/>
          </a:p>
        </p:txBody>
      </p:sp>
      <p:sp>
        <p:nvSpPr>
          <p:cNvPr id="32" name="Shape 29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33" name="Text 30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34" name="Text 31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10 / 15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D4870E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What Is Invacuation?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457200" y="1097280"/>
            <a:ext cx="8229600" cy="777240"/>
          </a:xfrm>
          <a:prstGeom prst="rect">
            <a:avLst/>
          </a:prstGeom>
          <a:solidFill>
            <a:srgbClr val="D4870E"/>
          </a:solidFill>
          <a:ln/>
        </p:spPr>
      </p:sp>
      <p:sp>
        <p:nvSpPr>
          <p:cNvPr id="7" name="Text 4"/>
          <p:cNvSpPr/>
          <p:nvPr/>
        </p:nvSpPr>
        <p:spPr>
          <a:xfrm>
            <a:off x="594360" y="1115568"/>
            <a:ext cx="7955280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Invacuation means moving people to a safe area INSIDE the building when the threat is OUTSIDE.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71500" y="2148840"/>
            <a:ext cx="2514600" cy="2240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71500" y="2148840"/>
            <a:ext cx="54864" cy="224028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0" name="Text 7"/>
          <p:cNvSpPr/>
          <p:nvPr/>
        </p:nvSpPr>
        <p:spPr>
          <a:xfrm>
            <a:off x="754380" y="222199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When to Invacuate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54380" y="2514600"/>
            <a:ext cx="22402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Attack or threat is outside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Police advise staying inside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Moving outside increases danger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Hostile person near exits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314700" y="2148840"/>
            <a:ext cx="2514600" cy="2240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314700" y="2148840"/>
            <a:ext cx="54864" cy="2240280"/>
          </a:xfrm>
          <a:prstGeom prst="rect">
            <a:avLst/>
          </a:prstGeom>
          <a:solidFill>
            <a:srgbClr val="D4870E"/>
          </a:solidFill>
          <a:ln/>
        </p:spPr>
      </p:sp>
      <p:sp>
        <p:nvSpPr>
          <p:cNvPr id="14" name="Text 11"/>
          <p:cNvSpPr/>
          <p:nvPr/>
        </p:nvSpPr>
        <p:spPr>
          <a:xfrm>
            <a:off x="3497580" y="222199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870E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How to Invacuate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3497580" y="2514600"/>
            <a:ext cx="22402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Move away from windows/external walls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Go to pre-identified safe room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Lock or barricade external doors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Stay quiet, wait for all-clear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057900" y="2148840"/>
            <a:ext cx="2514600" cy="2240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057900" y="2148840"/>
            <a:ext cx="54864" cy="224028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18" name="Text 15"/>
          <p:cNvSpPr/>
          <p:nvPr/>
        </p:nvSpPr>
        <p:spPr>
          <a:xfrm>
            <a:off x="6240780" y="222199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vs. Lockdown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6240780" y="2514600"/>
            <a:ext cx="22402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Invacuation = move to safe area inside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Lockdown = secure building, shelter in place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 practice they often overlap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Both keep people inside, away from threat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1" name="Text 18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11 / 15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Timeline: When Do You Need to Be Ready?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457200" y="1737360"/>
            <a:ext cx="8229600" cy="73152"/>
          </a:xfrm>
          <a:prstGeom prst="rect">
            <a:avLst/>
          </a:prstGeom>
          <a:solidFill>
            <a:srgbClr val="666666"/>
          </a:solidFill>
          <a:ln/>
        </p:spPr>
      </p:sp>
      <p:sp>
        <p:nvSpPr>
          <p:cNvPr id="7" name="Shape 4"/>
          <p:cNvSpPr/>
          <p:nvPr/>
        </p:nvSpPr>
        <p:spPr>
          <a:xfrm>
            <a:off x="1577340" y="1572768"/>
            <a:ext cx="365760" cy="365760"/>
          </a:xfrm>
          <a:prstGeom prst="ellipse">
            <a:avLst/>
          </a:prstGeom>
          <a:solidFill>
            <a:srgbClr val="2E7D32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10972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E7D32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NOW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57200" y="205740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2026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57200" y="2423160"/>
            <a:ext cx="260604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7200" y="2423160"/>
            <a:ext cx="54864" cy="128016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251460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Begin preparing. Write your plans. Start training. Do not wait for the enforcement deadline.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4475988" y="1572768"/>
            <a:ext cx="365760" cy="365760"/>
          </a:xfrm>
          <a:prstGeom prst="ellipse">
            <a:avLst/>
          </a:prstGeom>
          <a:solidFill>
            <a:srgbClr val="D4870E"/>
          </a:solidFill>
          <a:ln/>
        </p:spPr>
      </p:sp>
      <p:sp>
        <p:nvSpPr>
          <p:cNvPr id="14" name="Text 11"/>
          <p:cNvSpPr/>
          <p:nvPr/>
        </p:nvSpPr>
        <p:spPr>
          <a:xfrm>
            <a:off x="3355848" y="10972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870E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PREPARE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3355848" y="205740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870E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2026–2027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355848" y="2423160"/>
            <a:ext cx="260604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3355848" y="2423160"/>
            <a:ext cx="54864" cy="1280160"/>
          </a:xfrm>
          <a:prstGeom prst="rect">
            <a:avLst/>
          </a:prstGeom>
          <a:solidFill>
            <a:srgbClr val="D4870E"/>
          </a:solidFill>
          <a:ln/>
        </p:spPr>
      </p:sp>
      <p:sp>
        <p:nvSpPr>
          <p:cNvPr id="18" name="Text 15"/>
          <p:cNvSpPr/>
          <p:nvPr/>
        </p:nvSpPr>
        <p:spPr>
          <a:xfrm>
            <a:off x="3538728" y="251460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Refine plans based on SIA guidance when published. Run drills. Keep training records.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7365492" y="1572768"/>
            <a:ext cx="365760" cy="365760"/>
          </a:xfrm>
          <a:prstGeom prst="ellipse">
            <a:avLst/>
          </a:prstGeom>
          <a:solidFill>
            <a:srgbClr val="C00000"/>
          </a:solidFill>
          <a:ln/>
        </p:spPr>
      </p:sp>
      <p:sp>
        <p:nvSpPr>
          <p:cNvPr id="20" name="Text 17"/>
          <p:cNvSpPr/>
          <p:nvPr/>
        </p:nvSpPr>
        <p:spPr>
          <a:xfrm>
            <a:off x="6245352" y="10972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00000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ENFORCE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6245352" y="205740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~April 2027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6245352" y="2423160"/>
            <a:ext cx="260604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6245352" y="2423160"/>
            <a:ext cx="54864" cy="128016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4" name="Text 21"/>
          <p:cNvSpPr/>
          <p:nvPr/>
        </p:nvSpPr>
        <p:spPr>
          <a:xfrm>
            <a:off x="6428232" y="251460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SIA begins enforcement. Inspections can happen. Non-compliance means fines and criminal liability.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457200" y="3977640"/>
            <a:ext cx="8229600" cy="50292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26" name="Text 23"/>
          <p:cNvSpPr/>
          <p:nvPr/>
        </p:nvSpPr>
        <p:spPr>
          <a:xfrm>
            <a:off x="594360" y="3995928"/>
            <a:ext cx="795528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Do not wait. The mosque that starts now will be ready calmly.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The mosque that waits will be rushing under pressure.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8" name="Text 25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12 / 15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Free Support Available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You do not have to do this alone. These resources are all free: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457200" y="1417320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457200" y="1417320"/>
            <a:ext cx="54864" cy="59436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9" name="Text 6"/>
          <p:cNvSpPr/>
          <p:nvPr/>
        </p:nvSpPr>
        <p:spPr>
          <a:xfrm>
            <a:off x="640080" y="1435608"/>
            <a:ext cx="786384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5181B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Emergency Response Plan Template:  </a:t>
            </a:r>
            <a:pPr indent="0" marL="0">
              <a:buNone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Covers 7 threat scenarios, role assignments, and WhatsApp alert procedures.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57200" y="2075688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7200" y="2075688"/>
            <a:ext cx="54864" cy="59436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2093976"/>
            <a:ext cx="786384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ProtectUK (protectuk.police.uk):  </a:t>
            </a:r>
            <a:pPr indent="0" marL="0">
              <a:buNone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Free counter-terrorism guidance and e-learning. Training modules count towards your requirement.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457200" y="2734056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57200" y="2734056"/>
            <a:ext cx="54864" cy="59436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5" name="Text 12"/>
          <p:cNvSpPr/>
          <p:nvPr/>
        </p:nvSpPr>
        <p:spPr>
          <a:xfrm>
            <a:off x="640080" y="2752344"/>
            <a:ext cx="786384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6B5C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Counter Terrorism Security Adviser (CTSA):  </a:t>
            </a:r>
            <a:pPr indent="0" marL="0">
              <a:buNone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Free, confidential site visits and tailored advice. Contact your local police.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457200" y="3392424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457200" y="3392424"/>
            <a:ext cx="54864" cy="594360"/>
          </a:xfrm>
          <a:prstGeom prst="rect">
            <a:avLst/>
          </a:prstGeom>
          <a:solidFill>
            <a:srgbClr val="D4870E"/>
          </a:solidFill>
          <a:ln/>
        </p:spPr>
      </p:sp>
      <p:sp>
        <p:nvSpPr>
          <p:cNvPr id="18" name="Text 15"/>
          <p:cNvSpPr/>
          <p:nvPr/>
        </p:nvSpPr>
        <p:spPr>
          <a:xfrm>
            <a:off x="640080" y="3410712"/>
            <a:ext cx="786384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870E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MEND Training and Guidance:  </a:t>
            </a:r>
            <a:pPr indent="0" marL="0">
              <a:buNone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“Keeping Your Mosque Safe” guide and training sessions in plain English.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457200" y="4050792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57200" y="4050792"/>
            <a:ext cx="54864" cy="594360"/>
          </a:xfrm>
          <a:prstGeom prst="rect">
            <a:avLst/>
          </a:prstGeom>
          <a:solidFill>
            <a:srgbClr val="5B2C6F"/>
          </a:solidFill>
          <a:ln/>
        </p:spPr>
      </p:sp>
      <p:sp>
        <p:nvSpPr>
          <p:cNvPr id="21" name="Text 18"/>
          <p:cNvSpPr/>
          <p:nvPr/>
        </p:nvSpPr>
        <p:spPr>
          <a:xfrm>
            <a:off x="640080" y="4069080"/>
            <a:ext cx="786384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C6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SIA Compliance Guidance (gov.uk/sia):  </a:t>
            </a:r>
            <a:pPr indent="0" marL="0">
              <a:buNone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Detailed compliance guidance will be published before enforcement. Check regularly.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3" name="Text 20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13 / 15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Self-Assessment: Check Your Readiness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Use the MCB Mosque Security Self-Assessment to evaluate your compliance level: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71500" y="1463040"/>
            <a:ext cx="2514600" cy="2880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571500" y="1463040"/>
            <a:ext cx="2514600" cy="502920"/>
          </a:xfrm>
          <a:prstGeom prst="rect">
            <a:avLst/>
          </a:prstGeom>
          <a:solidFill>
            <a:srgbClr val="D4870E"/>
          </a:solidFill>
          <a:ln/>
        </p:spPr>
      </p:sp>
      <p:sp>
        <p:nvSpPr>
          <p:cNvPr id="9" name="Text 6"/>
          <p:cNvSpPr/>
          <p:nvPr/>
        </p:nvSpPr>
        <p:spPr>
          <a:xfrm>
            <a:off x="681228" y="1463040"/>
            <a:ext cx="22951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Good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681228" y="1737360"/>
            <a:ext cx="22951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Safe Start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681228" y="2103120"/>
            <a:ext cx="229514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Written evacuation, invacuation, and lockdown procedures exist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Emergency information displayed for visitors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At least one person assigned as Incident Lead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Basic awareness of Martyn’s Law requirements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314700" y="1463040"/>
            <a:ext cx="2514600" cy="2880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314700" y="1463040"/>
            <a:ext cx="2514600" cy="50292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4" name="Text 11"/>
          <p:cNvSpPr/>
          <p:nvPr/>
        </p:nvSpPr>
        <p:spPr>
          <a:xfrm>
            <a:off x="3424428" y="1463040"/>
            <a:ext cx="22951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Better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3424428" y="1737360"/>
            <a:ext cx="22951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Well Protected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3424428" y="2103120"/>
            <a:ext cx="229514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All staff and regular volunteers trained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Training records kept (dates, attendees, topics)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Roles assigned and understood by everyone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At least one practice drill completed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6057900" y="1463040"/>
            <a:ext cx="2514600" cy="2880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057900" y="1463040"/>
            <a:ext cx="2514600" cy="50292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9" name="Text 16"/>
          <p:cNvSpPr/>
          <p:nvPr/>
        </p:nvSpPr>
        <p:spPr>
          <a:xfrm>
            <a:off x="6167628" y="1463040"/>
            <a:ext cx="22951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Best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6167628" y="1737360"/>
            <a:ext cx="22951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Leading Practice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6167628" y="2103120"/>
            <a:ext cx="229514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Plans reviewed annually and after any incident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Multiple drills per year, including busy times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Plan updated to match SIA guidance when published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Enhanced Tier assessed and addressed if applicable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3" name="Text 20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14 / 15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Questions?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1371600" y="192024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mcb.org.uk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371600" y="219456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ProtectUK: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protectuk.police.uk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371600" y="246888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SIA (Regulator):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gov.uk/sia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1371600" y="274320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CTSA (Free Site Visits):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Contact your local police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371600" y="301752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MEND: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mend.org.uk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1371600" y="329184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Emergency: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999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1371600" y="356616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Non-Emergency Police: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101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914400" y="40233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4C5A0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Martyn’s Law is about protecting people, not creating burdens.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i="1" dirty="0">
                <a:solidFill>
                  <a:srgbClr val="D4C5A0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Start now. Start simply. You are already closer than you think.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What is Martyn’s Law?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457200" y="1051560"/>
            <a:ext cx="8229600" cy="64008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7" name="Text 4"/>
          <p:cNvSpPr/>
          <p:nvPr/>
        </p:nvSpPr>
        <p:spPr>
          <a:xfrm>
            <a:off x="594360" y="1069848"/>
            <a:ext cx="79552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Terrorism (Protection of Premises) Act 2025 — commonly called Martyn’s Law — creates a new legal duty for premises operators to take steps to protect the public from terrorism.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548640" y="1965960"/>
            <a:ext cx="1874520" cy="1965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48640" y="1965960"/>
            <a:ext cx="54864" cy="196596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10" name="Text 7"/>
          <p:cNvSpPr/>
          <p:nvPr/>
        </p:nvSpPr>
        <p:spPr>
          <a:xfrm>
            <a:off x="713232" y="205740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Named After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13232" y="2423160"/>
            <a:ext cx="1600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Martyn Hett, one of 22 people killed in the Manchester Arena bombing on 22 May 2017.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2606040" y="1965960"/>
            <a:ext cx="1874520" cy="1965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606040" y="1965960"/>
            <a:ext cx="54864" cy="196596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14" name="Text 11"/>
          <p:cNvSpPr/>
          <p:nvPr/>
        </p:nvSpPr>
        <p:spPr>
          <a:xfrm>
            <a:off x="2770632" y="205740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Royal Assent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2770632" y="2423160"/>
            <a:ext cx="1600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3 April 2025. The Act is now law. It is not a proposal — it has been passed by Parliament.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4663440" y="1965960"/>
            <a:ext cx="1874520" cy="1965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4663440" y="1965960"/>
            <a:ext cx="54864" cy="196596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18" name="Text 15"/>
          <p:cNvSpPr/>
          <p:nvPr/>
        </p:nvSpPr>
        <p:spPr>
          <a:xfrm>
            <a:off x="4828032" y="205740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What It Requires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828032" y="2423160"/>
            <a:ext cx="1600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Premises operators must have procedures to protect people from terrorist attacks.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6720840" y="1965960"/>
            <a:ext cx="1874520" cy="1965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6720840" y="1965960"/>
            <a:ext cx="54864" cy="196596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22" name="Text 19"/>
          <p:cNvSpPr/>
          <p:nvPr/>
        </p:nvSpPr>
        <p:spPr>
          <a:xfrm>
            <a:off x="6885432" y="205740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Regulator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6885432" y="2423160"/>
            <a:ext cx="1600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Security Industry Authority (SIA) will enforce compliance and can issue fines.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5" name="Text 22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26" name="Text 23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2 / 15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Why This Matters for Mosques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457200" y="1051560"/>
            <a:ext cx="8229600" cy="77724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7" name="Text 4"/>
          <p:cNvSpPr/>
          <p:nvPr/>
        </p:nvSpPr>
        <p:spPr>
          <a:xfrm>
            <a:off x="594360" y="1069848"/>
            <a:ext cx="7955280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All places of worship are in the Standard Tier REGARDLESS of capacity.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This is not optional. It is a legal requirement.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71500" y="2103120"/>
            <a:ext cx="25146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71500" y="2103120"/>
            <a:ext cx="54864" cy="201168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0" name="Text 7"/>
          <p:cNvSpPr/>
          <p:nvPr/>
        </p:nvSpPr>
        <p:spPr>
          <a:xfrm>
            <a:off x="736092" y="219456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Every Mosque is In Scope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36092" y="2560320"/>
            <a:ext cx="22402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Act explicitly includes places of worship in the Standard Tier. It does not matter how large or small your mosque is.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314700" y="2103120"/>
            <a:ext cx="25146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314700" y="2103120"/>
            <a:ext cx="54864" cy="2011680"/>
          </a:xfrm>
          <a:prstGeom prst="rect">
            <a:avLst/>
          </a:prstGeom>
          <a:solidFill>
            <a:srgbClr val="D4870E"/>
          </a:solidFill>
          <a:ln/>
        </p:spPr>
      </p:sp>
      <p:sp>
        <p:nvSpPr>
          <p:cNvPr id="14" name="Text 11"/>
          <p:cNvSpPr/>
          <p:nvPr/>
        </p:nvSpPr>
        <p:spPr>
          <a:xfrm>
            <a:off x="3479292" y="219456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870E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Compliance Deadline: ~April 2027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3479292" y="2560320"/>
            <a:ext cx="22402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SIA is expected to begin enforcement around April 2027. That gives you roughly one year to prepare.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057900" y="2103120"/>
            <a:ext cx="25146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057900" y="2103120"/>
            <a:ext cx="54864" cy="201168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8" name="Text 15"/>
          <p:cNvSpPr/>
          <p:nvPr/>
        </p:nvSpPr>
        <p:spPr>
          <a:xfrm>
            <a:off x="6222492" y="219456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Procedures, Not Hardware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6222492" y="2560320"/>
            <a:ext cx="22402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Standard Tier requires written plans, displayed information, and trained staff. Not expensive security equipment.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1" name="Text 18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3 / 15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Common Misconception: Capacity Threshold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457200" y="1097280"/>
            <a:ext cx="388620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457200" y="1097280"/>
            <a:ext cx="3886200" cy="45720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8" name="Text 5"/>
          <p:cNvSpPr/>
          <p:nvPr/>
        </p:nvSpPr>
        <p:spPr>
          <a:xfrm>
            <a:off x="640080" y="10972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MYTH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640080" y="1691640"/>
            <a:ext cx="352044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44444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“My mosque only holds 100 people, so Martyn’s Law doesn’t apply to us.”</a:t>
            </a:r>
            <a:endParaRPr lang="en-US" sz="13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300" dirty="0"/>
          </a:p>
          <a:p>
            <a:pPr indent="0" marL="0">
              <a:buNone/>
            </a:pPr>
            <a:r>
              <a:rPr lang="en-US" sz="1050" dirty="0">
                <a:solidFill>
                  <a:srgbClr val="666666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Earlier drafts of the Bill had a 200+ capacity threshold. Some mosques still believe this applies.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800600" y="1097280"/>
            <a:ext cx="388620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800600" y="1097280"/>
            <a:ext cx="3886200" cy="4572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2" name="Text 9"/>
          <p:cNvSpPr/>
          <p:nvPr/>
        </p:nvSpPr>
        <p:spPr>
          <a:xfrm>
            <a:off x="4983480" y="10972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FACT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4983480" y="1691640"/>
            <a:ext cx="352044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Act as passed includes ALL places of worship in the Standard Tier.</a:t>
            </a:r>
            <a:endParaRPr lang="en-US" sz="13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300" dirty="0"/>
          </a:p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There is no capacity threshold for places of worship. Your mosque is in scope no matter its size.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15" name="Text 12"/>
          <p:cNvSpPr/>
          <p:nvPr/>
        </p:nvSpPr>
        <p:spPr>
          <a:xfrm>
            <a:off x="594360" y="4206240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Do not assume your mosque is exempt. Places of worship are explicitly Standard Tier regardless of capacity.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7" name="Text 14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4 / 15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Standard Tier — What You Must Do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Four requirements for all places of worship: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457200" y="1417320"/>
            <a:ext cx="38862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457200" y="1417320"/>
            <a:ext cx="54864" cy="146304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9" name="Shape 6"/>
          <p:cNvSpPr/>
          <p:nvPr/>
        </p:nvSpPr>
        <p:spPr>
          <a:xfrm>
            <a:off x="594360" y="1554480"/>
            <a:ext cx="320040" cy="320040"/>
          </a:xfrm>
          <a:prstGeom prst="ellipse">
            <a:avLst/>
          </a:prstGeom>
          <a:solidFill>
            <a:srgbClr val="133578"/>
          </a:solidFill>
          <a:ln/>
        </p:spPr>
      </p:sp>
      <p:sp>
        <p:nvSpPr>
          <p:cNvPr id="10" name="Text 7"/>
          <p:cNvSpPr/>
          <p:nvPr/>
        </p:nvSpPr>
        <p:spPr>
          <a:xfrm>
            <a:off x="594360" y="15544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005840" y="152704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Documented Procedures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640080" y="1892808"/>
            <a:ext cx="35661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Written plans for evacuation, invacuation (moving to a safe area inside when the threat is outside), and lockdown (securing doors, staying away from windows).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4800600" y="1417320"/>
            <a:ext cx="38862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800600" y="1417320"/>
            <a:ext cx="54864" cy="14630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5" name="Shape 12"/>
          <p:cNvSpPr/>
          <p:nvPr/>
        </p:nvSpPr>
        <p:spPr>
          <a:xfrm>
            <a:off x="4937760" y="155448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5544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5349240" y="152704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6B5C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Information for Visitors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4983480" y="1892808"/>
            <a:ext cx="35661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Display signs or notices explaining what to do in an emergency. Visible in prayer hall, entrance areas, and public rooms.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57200" y="3063240"/>
            <a:ext cx="38862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57200" y="3063240"/>
            <a:ext cx="54864" cy="1463040"/>
          </a:xfrm>
          <a:prstGeom prst="rect">
            <a:avLst/>
          </a:prstGeom>
          <a:solidFill>
            <a:srgbClr val="D4870E"/>
          </a:solidFill>
          <a:ln/>
        </p:spPr>
      </p:sp>
      <p:sp>
        <p:nvSpPr>
          <p:cNvPr id="21" name="Shape 18"/>
          <p:cNvSpPr/>
          <p:nvPr/>
        </p:nvSpPr>
        <p:spPr>
          <a:xfrm>
            <a:off x="594360" y="3200400"/>
            <a:ext cx="320040" cy="320040"/>
          </a:xfrm>
          <a:prstGeom prst="ellipse">
            <a:avLst/>
          </a:prstGeom>
          <a:solidFill>
            <a:srgbClr val="D4870E"/>
          </a:solidFill>
          <a:ln/>
        </p:spPr>
      </p:sp>
      <p:sp>
        <p:nvSpPr>
          <p:cNvPr id="22" name="Text 19"/>
          <p:cNvSpPr/>
          <p:nvPr/>
        </p:nvSpPr>
        <p:spPr>
          <a:xfrm>
            <a:off x="59436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3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005840" y="317296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870E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Staff &amp; Volunteer Training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640080" y="3538728"/>
            <a:ext cx="35661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Everyone who works or regularly volunteers must know the emergency procedures. Training covers recognising suspicious activity, evacuation, invacuation, and lockdown.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4800600" y="3063240"/>
            <a:ext cx="38862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4800600" y="3063240"/>
            <a:ext cx="54864" cy="146304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7" name="Shape 24"/>
          <p:cNvSpPr/>
          <p:nvPr/>
        </p:nvSpPr>
        <p:spPr>
          <a:xfrm>
            <a:off x="4937760" y="3200400"/>
            <a:ext cx="320040" cy="320040"/>
          </a:xfrm>
          <a:prstGeom prst="ellipse">
            <a:avLst/>
          </a:prstGeom>
          <a:solidFill>
            <a:srgbClr val="2E7D32"/>
          </a:solidFill>
          <a:ln/>
        </p:spPr>
      </p:sp>
      <p:sp>
        <p:nvSpPr>
          <p:cNvPr id="28" name="Text 25"/>
          <p:cNvSpPr/>
          <p:nvPr/>
        </p:nvSpPr>
        <p:spPr>
          <a:xfrm>
            <a:off x="493776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4</a:t>
            </a:r>
            <a:endParaRPr lang="en-US" sz="1400" dirty="0"/>
          </a:p>
        </p:txBody>
      </p:sp>
      <p:sp>
        <p:nvSpPr>
          <p:cNvPr id="29" name="Text 26"/>
          <p:cNvSpPr/>
          <p:nvPr/>
        </p:nvSpPr>
        <p:spPr>
          <a:xfrm>
            <a:off x="5349240" y="317296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Costly Physical Measures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983480" y="3538728"/>
            <a:ext cx="35661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Standard Tier is about procedures and awareness, not hardware. No bollards, scanners, or expensive equipment required.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32" name="Text 29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33" name="Text 30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5 / 15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5B2C6F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Enhanced Tier — Does It Apply to You?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457200" y="1051560"/>
            <a:ext cx="8229600" cy="640080"/>
          </a:xfrm>
          <a:prstGeom prst="rect">
            <a:avLst/>
          </a:prstGeom>
          <a:solidFill>
            <a:srgbClr val="5B2C6F"/>
          </a:solidFill>
          <a:ln/>
        </p:spPr>
      </p:sp>
      <p:sp>
        <p:nvSpPr>
          <p:cNvPr id="7" name="Text 4"/>
          <p:cNvSpPr/>
          <p:nvPr/>
        </p:nvSpPr>
        <p:spPr>
          <a:xfrm>
            <a:off x="594360" y="1069848"/>
            <a:ext cx="79552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Enhanced Tier applies only if you charge admission AND your capacity exceeds 800 people.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1965960"/>
            <a:ext cx="388620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57200" y="1965960"/>
            <a:ext cx="54864" cy="2286000"/>
          </a:xfrm>
          <a:prstGeom prst="rect">
            <a:avLst/>
          </a:prstGeom>
          <a:solidFill>
            <a:srgbClr val="5B2C6F"/>
          </a:solidFill>
          <a:ln/>
        </p:spPr>
      </p:sp>
      <p:sp>
        <p:nvSpPr>
          <p:cNvPr id="10" name="Text 7"/>
          <p:cNvSpPr/>
          <p:nvPr/>
        </p:nvSpPr>
        <p:spPr>
          <a:xfrm>
            <a:off x="640080" y="205740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C6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Enhanced Tier Applies When: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640080" y="2423160"/>
            <a:ext cx="35204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Capacity over 800 people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AND you charge admission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Both conditions must be met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Adds physical security measures and a security plan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800600" y="1965960"/>
            <a:ext cx="388620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800600" y="1965960"/>
            <a:ext cx="54864" cy="22860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4" name="Text 11"/>
          <p:cNvSpPr/>
          <p:nvPr/>
        </p:nvSpPr>
        <p:spPr>
          <a:xfrm>
            <a:off x="4983480" y="205740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Most Mosques = Standard Tier Only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983480" y="2423160"/>
            <a:ext cx="35204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admission charge = Standard Tier regardless of capacity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Jumu’ah, Tarawih, Eid prayers are not ticketed events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If unsure, seek advice from the SIA or your local CTSA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457200" y="4434840"/>
            <a:ext cx="8229600" cy="7315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7" name="Shape 14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8" name="Text 15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6 / 15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Penalties for Non-Compliance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457200" y="1097280"/>
            <a:ext cx="38862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457200" y="1097280"/>
            <a:ext cx="54864" cy="182880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8" name="Text 5"/>
          <p:cNvSpPr/>
          <p:nvPr/>
        </p:nvSpPr>
        <p:spPr>
          <a:xfrm>
            <a:off x="640080" y="11887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Standard Tier Penalties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" y="1600200"/>
            <a:ext cx="3520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Maximum fine: </a:t>
            </a:r>
            <a:pPr indent="0" marL="0">
              <a:buNone/>
            </a:pPr>
            <a:r>
              <a:rPr lang="en-US" sz="1100" b="1" dirty="0">
                <a:solidFill>
                  <a:srgbClr val="C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up to £10,000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
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Daily penalty: </a:t>
            </a:r>
            <a:pPr indent="0" marL="0">
              <a:buNone/>
            </a:pPr>
            <a:r>
              <a:rPr lang="en-US" sz="1100" b="1" dirty="0">
                <a:solidFill>
                  <a:srgbClr val="C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£500/day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Applies for each day a breach continues.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800600" y="1097280"/>
            <a:ext cx="38862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800600" y="1097280"/>
            <a:ext cx="54864" cy="1828800"/>
          </a:xfrm>
          <a:prstGeom prst="rect">
            <a:avLst/>
          </a:prstGeom>
          <a:solidFill>
            <a:srgbClr val="5B2C6F"/>
          </a:solidFill>
          <a:ln/>
        </p:spPr>
      </p:sp>
      <p:sp>
        <p:nvSpPr>
          <p:cNvPr id="12" name="Text 9"/>
          <p:cNvSpPr/>
          <p:nvPr/>
        </p:nvSpPr>
        <p:spPr>
          <a:xfrm>
            <a:off x="4983480" y="11887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B2C6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Enhanced Tier Penalties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983480" y="1600200"/>
            <a:ext cx="3520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Maximum fine: </a:t>
            </a:r>
            <a:pPr indent="0" marL="0">
              <a:buNone/>
            </a:pPr>
            <a:r>
              <a:rPr lang="en-US" sz="1100" b="1" dirty="0">
                <a:solidFill>
                  <a:srgbClr val="C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up to £18m or 5% of revenue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
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Daily penalty: </a:t>
            </a:r>
            <a:pPr indent="0" marL="0">
              <a:buNone/>
            </a:pPr>
            <a:r>
              <a:rPr lang="en-US" sz="1100" b="1" dirty="0">
                <a:solidFill>
                  <a:srgbClr val="C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£50,000/day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Higher penalties reflect greater risk at large ticketed venues.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57200" y="320040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57200" y="3200400"/>
            <a:ext cx="54864" cy="64008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6" name="Text 13"/>
          <p:cNvSpPr/>
          <p:nvPr/>
        </p:nvSpPr>
        <p:spPr>
          <a:xfrm>
            <a:off x="640080" y="3218688"/>
            <a:ext cx="78638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Criminal Liability:  </a:t>
            </a:r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Obstruction of the regulator or providing false information can result in criminal prosecution. This applies to individuals, not just organisations.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8" name="Text 15"/>
          <p:cNvSpPr/>
          <p:nvPr/>
        </p:nvSpPr>
        <p:spPr>
          <a:xfrm>
            <a:off x="594360" y="411480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Standard Tier compliance is straightforward: procedures, training, and signage.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0" name="Text 17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7 / 15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The Good News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457200" y="1097280"/>
            <a:ext cx="8229600" cy="82296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7" name="Text 4"/>
          <p:cNvSpPr/>
          <p:nvPr/>
        </p:nvSpPr>
        <p:spPr>
          <a:xfrm>
            <a:off x="594360" y="1115568"/>
            <a:ext cx="7955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If you already have an emergency response plan,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you are most of the way there.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571500" y="2194560"/>
            <a:ext cx="2514600" cy="2148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71500" y="2194560"/>
            <a:ext cx="54864" cy="214884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0" name="Text 7"/>
          <p:cNvSpPr/>
          <p:nvPr/>
        </p:nvSpPr>
        <p:spPr>
          <a:xfrm>
            <a:off x="754380" y="226771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What You Probably Already Have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54380" y="2560320"/>
            <a:ext cx="224028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Evacuation procedures (fire drills)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 named person responsible for emergencies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Emergency contact information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Volunteers who know the building layout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314700" y="2194560"/>
            <a:ext cx="2514600" cy="2148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314700" y="2194560"/>
            <a:ext cx="54864" cy="2148840"/>
          </a:xfrm>
          <a:prstGeom prst="rect">
            <a:avLst/>
          </a:prstGeom>
          <a:solidFill>
            <a:srgbClr val="D4870E"/>
          </a:solidFill>
          <a:ln/>
        </p:spPr>
      </p:sp>
      <p:sp>
        <p:nvSpPr>
          <p:cNvPr id="14" name="Text 11"/>
          <p:cNvSpPr/>
          <p:nvPr/>
        </p:nvSpPr>
        <p:spPr>
          <a:xfrm>
            <a:off x="3497580" y="226771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870E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What You May Still Need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3497580" y="2560320"/>
            <a:ext cx="224028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Written invacuation and lockdown plans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Visible emergency info for visitors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Documented training records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Regular review and update schedule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057900" y="2194560"/>
            <a:ext cx="2514600" cy="2148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057900" y="2194560"/>
            <a:ext cx="54864" cy="214884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18" name="Text 15"/>
          <p:cNvSpPr/>
          <p:nvPr/>
        </p:nvSpPr>
        <p:spPr>
          <a:xfrm>
            <a:off x="6240780" y="226771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What You Do NOT Need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6240780" y="2560320"/>
            <a:ext cx="224028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Expensive security equipment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Professional security consultants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Physical barriers or bollards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Anything beyond procedures and training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1" name="Text 18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8 / 15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3" name="Shape 1"/>
          <p:cNvSpPr/>
          <p:nvPr/>
        </p:nvSpPr>
        <p:spPr>
          <a:xfrm>
            <a:off x="6355080" y="0"/>
            <a:ext cx="2788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1945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Getting Compliant: Write Your Plan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Step-by-step: what to do first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457200" y="153162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15316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914400" y="141732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914400" y="141732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1" name="Text 8"/>
          <p:cNvSpPr/>
          <p:nvPr/>
        </p:nvSpPr>
        <p:spPr>
          <a:xfrm>
            <a:off x="1097280" y="141732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Write your evacuation plan: identify all exits, routes, and assembly points. Consider Jumu’ah and Ramadan crowds.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57200" y="217170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13" name="Text 10"/>
          <p:cNvSpPr/>
          <p:nvPr/>
        </p:nvSpPr>
        <p:spPr>
          <a:xfrm>
            <a:off x="457200" y="21717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2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914400" y="205740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914400" y="205740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6" name="Text 13"/>
          <p:cNvSpPr/>
          <p:nvPr/>
        </p:nvSpPr>
        <p:spPr>
          <a:xfrm>
            <a:off x="1097280" y="205740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Write your invacuation plan: identify the safest internal area (away from windows and external walls).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457200" y="281178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18" name="Text 15"/>
          <p:cNvSpPr/>
          <p:nvPr/>
        </p:nvSpPr>
        <p:spPr>
          <a:xfrm>
            <a:off x="457200" y="28117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3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914400" y="269748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914400" y="269748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21" name="Text 18"/>
          <p:cNvSpPr/>
          <p:nvPr/>
        </p:nvSpPr>
        <p:spPr>
          <a:xfrm>
            <a:off x="1097280" y="269748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Write your lockdown plan: identify how to secure all external doors quickly. Who does it? How are people notified?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57200" y="345186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23" name="Text 20"/>
          <p:cNvSpPr/>
          <p:nvPr/>
        </p:nvSpPr>
        <p:spPr>
          <a:xfrm>
            <a:off x="457200" y="34518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4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914400" y="333756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914400" y="333756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26" name="Text 23"/>
          <p:cNvSpPr/>
          <p:nvPr/>
        </p:nvSpPr>
        <p:spPr>
          <a:xfrm>
            <a:off x="1097280" y="333756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Assign roles: Incident Lead, Fire Wardens, Communications Lead, First Aiders. Name real people.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457200" y="4091940"/>
            <a:ext cx="320040" cy="32004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28" name="Text 25"/>
          <p:cNvSpPr/>
          <p:nvPr/>
        </p:nvSpPr>
        <p:spPr>
          <a:xfrm>
            <a:off x="457200" y="40919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5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914400" y="3977640"/>
            <a:ext cx="777240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914400" y="3977640"/>
            <a:ext cx="54864" cy="54864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31" name="Text 28"/>
          <p:cNvSpPr/>
          <p:nvPr/>
        </p:nvSpPr>
        <p:spPr>
          <a:xfrm>
            <a:off x="1097280" y="397764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Display emergency information: clear, simple signs in the prayer hall, entrance, and public areas.</a:t>
            </a:r>
            <a:endParaRPr lang="en-US" sz="1050" dirty="0"/>
          </a:p>
        </p:txBody>
      </p:sp>
      <p:sp>
        <p:nvSpPr>
          <p:cNvPr id="32" name="Shape 29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33" name="Text 30"/>
          <p:cNvSpPr/>
          <p:nvPr/>
        </p:nvSpPr>
        <p:spPr>
          <a:xfrm>
            <a:off x="512064" y="4581144"/>
            <a:ext cx="7772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Security Workstream  |  Martyn’s Law Webinar  |  2026</a:t>
            </a:r>
            <a:endParaRPr lang="en-US" sz="850" dirty="0"/>
          </a:p>
        </p:txBody>
      </p:sp>
      <p:sp>
        <p:nvSpPr>
          <p:cNvPr id="34" name="Text 31"/>
          <p:cNvSpPr/>
          <p:nvPr/>
        </p:nvSpPr>
        <p:spPr>
          <a:xfrm>
            <a:off x="7863840" y="4581144"/>
            <a:ext cx="9144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9 / 15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Martyn’s Law: What Your Mosque Needs to Know</dc:title>
  <dc:subject>PptxGenJS Presentation</dc:subject>
  <dc:creator>Muslim Council of Britain</dc:creator>
  <cp:lastModifiedBy>Muslim Council of Britain</cp:lastModifiedBy>
  <cp:revision>1</cp:revision>
  <dcterms:created xsi:type="dcterms:W3CDTF">2026-03-07T14:19:00Z</dcterms:created>
  <dcterms:modified xsi:type="dcterms:W3CDTF">2026-03-07T14:19:00Z</dcterms:modified>
</cp:coreProperties>
</file>