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notesMasterIdLst>
    <p:notesMasterId r:id="rId19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notesMaster" Target="notesMasters/notesMaster1.xml"/><Relationship Id="rId20" Type="http://schemas.openxmlformats.org/officeDocument/2006/relationships/presProps" Target="presProps.xml"/><Relationship Id="rId21" Type="http://schemas.openxmlformats.org/officeDocument/2006/relationships/viewProps" Target="viewProps.xml"/><Relationship Id="rId22" Type="http://schemas.openxmlformats.org/officeDocument/2006/relationships/theme" Target="theme/theme1.xml"/><Relationship Id="rId2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95181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 rot="1080000">
            <a:off x="-1371600" y="-1371600"/>
            <a:ext cx="5486400" cy="4572000"/>
          </a:xfrm>
          <a:prstGeom prst="rect">
            <a:avLst/>
          </a:prstGeom>
          <a:solidFill>
            <a:srgbClr val="7A1416">
              <a:alpha val="55000"/>
            </a:srgbClr>
          </a:solidFill>
          <a:ln/>
        </p:spPr>
      </p:sp>
      <p:sp>
        <p:nvSpPr>
          <p:cNvPr id="3" name="Shape 1"/>
          <p:cNvSpPr/>
          <p:nvPr/>
        </p:nvSpPr>
        <p:spPr>
          <a:xfrm rot="-1320000">
            <a:off x="5029200" y="1371600"/>
            <a:ext cx="6400800" cy="5486400"/>
          </a:xfrm>
          <a:prstGeom prst="rect">
            <a:avLst/>
          </a:prstGeom>
          <a:solidFill>
            <a:srgbClr val="7A1416">
              <a:alpha val="65000"/>
            </a:srgbClr>
          </a:solidFill>
          <a:ln/>
        </p:spPr>
      </p:sp>
      <p:sp>
        <p:nvSpPr>
          <p:cNvPr id="4" name="Shape 2"/>
          <p:cNvSpPr/>
          <p:nvPr/>
        </p:nvSpPr>
        <p:spPr>
          <a:xfrm rot="2280000">
            <a:off x="2286000" y="-2286000"/>
            <a:ext cx="4572000" cy="5486400"/>
          </a:xfrm>
          <a:prstGeom prst="rect">
            <a:avLst/>
          </a:prstGeom>
          <a:solidFill>
            <a:srgbClr val="000000">
              <a:alpha val="12000"/>
            </a:srgbClr>
          </a:solidFill>
          <a:ln/>
        </p:spPr>
      </p:sp>
      <p:sp>
        <p:nvSpPr>
          <p:cNvPr id="5" name="Shape 3"/>
          <p:cNvSpPr/>
          <p:nvPr/>
        </p:nvSpPr>
        <p:spPr>
          <a:xfrm>
            <a:off x="6263640" y="0"/>
            <a:ext cx="2880360" cy="548640"/>
          </a:xfrm>
          <a:prstGeom prst="rect">
            <a:avLst/>
          </a:prstGeom>
          <a:solidFill>
            <a:srgbClr val="FFFFFF"/>
          </a:solidFill>
          <a:ln w="12700">
            <a:solidFill>
              <a:srgbClr val="333333"/>
            </a:solidFill>
            <a:prstDash val="solid"/>
          </a:ln>
        </p:spPr>
      </p:sp>
      <p:pic>
        <p:nvPicPr>
          <p:cNvPr id="6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675120" y="146304"/>
            <a:ext cx="2368296" cy="292608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731520" y="1280160"/>
            <a:ext cx="768096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400" spc="300" kern="0" dirty="0">
                <a:solidFill>
                  <a:srgbClr val="FFFFFF"/>
                </a:solidFill>
                <a:latin typeface="Avenir Heavy" pitchFamily="34" charset="0"/>
                <a:ea typeface="Avenir Heavy" pitchFamily="34" charset="-122"/>
                <a:cs typeface="Avenir Heavy" pitchFamily="34" charset="-120"/>
              </a:rPr>
              <a:t>PROPERTY SECURITY</a:t>
            </a:r>
            <a:endParaRPr lang="en-US" sz="4400" dirty="0"/>
          </a:p>
        </p:txBody>
      </p:sp>
      <p:sp>
        <p:nvSpPr>
          <p:cNvPr id="8" name="Text 5"/>
          <p:cNvSpPr/>
          <p:nvPr/>
        </p:nvSpPr>
        <p:spPr>
          <a:xfrm>
            <a:off x="1371600" y="2286000"/>
            <a:ext cx="64008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dirty="0">
                <a:solidFill>
                  <a:srgbClr val="D4C5A0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Action Plan &amp; Next Steps</a:t>
            </a:r>
            <a:endParaRPr lang="en-US" sz="2200" dirty="0"/>
          </a:p>
        </p:txBody>
      </p:sp>
      <p:sp>
        <p:nvSpPr>
          <p:cNvPr id="9" name="Text 6"/>
          <p:cNvSpPr/>
          <p:nvPr/>
        </p:nvSpPr>
        <p:spPr>
          <a:xfrm>
            <a:off x="1828800" y="3108960"/>
            <a:ext cx="5486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FFFFFF">
                    <a:alpha val="70000"/>
                  </a:srgbClr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7 March 2026  |  Stream 1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675120" y="146304"/>
            <a:ext cx="2368296" cy="292608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347472" y="4581144"/>
            <a:ext cx="8421624" cy="192024"/>
          </a:xfrm>
          <a:prstGeom prst="rect">
            <a:avLst/>
          </a:prstGeom>
          <a:solidFill>
            <a:srgbClr val="C00000"/>
          </a:solidFill>
          <a:ln/>
        </p:spPr>
      </p:sp>
      <p:sp>
        <p:nvSpPr>
          <p:cNvPr id="4" name="Text 1"/>
          <p:cNvSpPr/>
          <p:nvPr/>
        </p:nvSpPr>
        <p:spPr>
          <a:xfrm>
            <a:off x="512064" y="4581144"/>
            <a:ext cx="475488" cy="1920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Avenir Heavy" pitchFamily="34" charset="0"/>
                <a:ea typeface="Avenir Heavy" pitchFamily="34" charset="-122"/>
                <a:cs typeface="Avenir Heavy" pitchFamily="34" charset="-120"/>
              </a:rPr>
              <a:t>10</a:t>
            </a:r>
            <a:endParaRPr lang="en-US" sz="900" dirty="0"/>
          </a:p>
        </p:txBody>
      </p:sp>
      <p:sp>
        <p:nvSpPr>
          <p:cNvPr id="5" name="Text 2"/>
          <p:cNvSpPr/>
          <p:nvPr/>
        </p:nvSpPr>
        <p:spPr>
          <a:xfrm>
            <a:off x="457200" y="1463040"/>
            <a:ext cx="82296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400" b="1" dirty="0">
                <a:solidFill>
                  <a:srgbClr val="133578"/>
                </a:solidFill>
                <a:latin typeface="Avenir Heavy" pitchFamily="34" charset="0"/>
                <a:ea typeface="Avenir Heavy" pitchFamily="34" charset="-122"/>
                <a:cs typeface="Avenir Heavy" pitchFamily="34" charset="-120"/>
              </a:rPr>
              <a:t>Priority 4: Martyn's Law Webinar</a:t>
            </a:r>
            <a:endParaRPr lang="en-US" sz="3400" dirty="0"/>
          </a:p>
        </p:txBody>
      </p:sp>
      <p:sp>
        <p:nvSpPr>
          <p:cNvPr id="6" name="Text 3"/>
          <p:cNvSpPr/>
          <p:nvPr/>
        </p:nvSpPr>
        <p:spPr>
          <a:xfrm>
            <a:off x="1828800" y="2468880"/>
            <a:ext cx="548640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dirty="0">
                <a:solidFill>
                  <a:srgbClr val="777777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Target: first session by 18 April 2026</a:t>
            </a:r>
            <a:endParaRPr lang="en-US" sz="1600" dirty="0"/>
          </a:p>
        </p:txBody>
      </p:sp>
      <p:sp>
        <p:nvSpPr>
          <p:cNvPr id="7" name="Text 4"/>
          <p:cNvSpPr/>
          <p:nvPr/>
        </p:nvSpPr>
        <p:spPr>
          <a:xfrm>
            <a:off x="1371600" y="3017520"/>
            <a:ext cx="640080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400" i="1" dirty="0">
                <a:solidFill>
                  <a:srgbClr val="777777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The webinar content is ready — it needs a delivery mechanism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675120" y="146304"/>
            <a:ext cx="2368296" cy="292608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347472" y="4581144"/>
            <a:ext cx="8421624" cy="192024"/>
          </a:xfrm>
          <a:prstGeom prst="rect">
            <a:avLst/>
          </a:prstGeom>
          <a:solidFill>
            <a:srgbClr val="C00000"/>
          </a:solidFill>
          <a:ln/>
        </p:spPr>
      </p:sp>
      <p:sp>
        <p:nvSpPr>
          <p:cNvPr id="4" name="Text 1"/>
          <p:cNvSpPr/>
          <p:nvPr/>
        </p:nvSpPr>
        <p:spPr>
          <a:xfrm>
            <a:off x="512064" y="4581144"/>
            <a:ext cx="475488" cy="1920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Avenir Heavy" pitchFamily="34" charset="0"/>
                <a:ea typeface="Avenir Heavy" pitchFamily="34" charset="-122"/>
                <a:cs typeface="Avenir Heavy" pitchFamily="34" charset="-120"/>
              </a:rPr>
              <a:t>11</a:t>
            </a:r>
            <a:endParaRPr lang="en-US" sz="900" dirty="0"/>
          </a:p>
        </p:txBody>
      </p:sp>
      <p:sp>
        <p:nvSpPr>
          <p:cNvPr id="5" name="Text 2"/>
          <p:cNvSpPr/>
          <p:nvPr/>
        </p:nvSpPr>
        <p:spPr>
          <a:xfrm>
            <a:off x="347472" y="301752"/>
            <a:ext cx="5943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33578"/>
                </a:solidFill>
                <a:latin typeface="Avenir Heavy" pitchFamily="34" charset="0"/>
                <a:ea typeface="Avenir Heavy" pitchFamily="34" charset="-122"/>
                <a:cs typeface="Avenir Heavy" pitchFamily="34" charset="-120"/>
              </a:rPr>
              <a:t>Priority 4: Webinar Delivery</a:t>
            </a:r>
            <a:endParaRPr lang="en-US" sz="2800" dirty="0"/>
          </a:p>
        </p:txBody>
      </p:sp>
      <p:graphicFrame>
        <p:nvGraphicFramePr>
          <p:cNvPr id="12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347472" y="960120"/>
          <a:ext cx="8421624" cy="914400"/>
        </p:xfrm>
        <a:graphic>
          <a:graphicData uri="http://schemas.openxmlformats.org/drawingml/2006/table">
            <a:tbl>
              <a:tblPr/>
              <a:tblGrid>
                <a:gridCol w="411480"/>
                <a:gridCol w="5166360"/>
                <a:gridCol w="1371600"/>
                <a:gridCol w="1472184"/>
              </a:tblGrid>
              <a:tr h="27432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FFFFFF"/>
                          </a:solidFill>
                          <a:latin typeface="Avenir Heavy" pitchFamily="34" charset="0"/>
                          <a:ea typeface="Avenir Heavy" pitchFamily="34" charset="-122"/>
                          <a:cs typeface="Avenir Heavy" pitchFamily="34" charset="-120"/>
                        </a:rPr>
                        <a:t>Task</a:t>
                      </a:r>
                      <a:endParaRPr lang="en-US" sz="900" dirty="0">
                        <a:latin typeface="Avenir Heavy" charset="0"/>
                        <a:ea typeface="Avenir Heavy" charset="0"/>
                        <a:cs typeface="Avenir Heavy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3357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FFFFFF"/>
                          </a:solidFill>
                          <a:latin typeface="Avenir Heavy" pitchFamily="34" charset="0"/>
                          <a:ea typeface="Avenir Heavy" pitchFamily="34" charset="-122"/>
                          <a:cs typeface="Avenir Heavy" pitchFamily="34" charset="-120"/>
                        </a:rPr>
                        <a:t>Detail</a:t>
                      </a:r>
                      <a:endParaRPr lang="en-US" sz="900" dirty="0">
                        <a:latin typeface="Avenir Heavy" charset="0"/>
                        <a:ea typeface="Avenir Heavy" charset="0"/>
                        <a:cs typeface="Avenir Heavy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3357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FFFFFF"/>
                          </a:solidFill>
                          <a:latin typeface="Avenir Heavy" pitchFamily="34" charset="0"/>
                          <a:ea typeface="Avenir Heavy" pitchFamily="34" charset="-122"/>
                          <a:cs typeface="Avenir Heavy" pitchFamily="34" charset="-120"/>
                        </a:rPr>
                        <a:t>Owner</a:t>
                      </a:r>
                      <a:endParaRPr lang="en-US" sz="900" dirty="0">
                        <a:latin typeface="Avenir Heavy" charset="0"/>
                        <a:ea typeface="Avenir Heavy" charset="0"/>
                        <a:cs typeface="Avenir Heavy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3357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FFFFFF"/>
                          </a:solidFill>
                          <a:latin typeface="Avenir Heavy" pitchFamily="34" charset="0"/>
                          <a:ea typeface="Avenir Heavy" pitchFamily="34" charset="-122"/>
                          <a:cs typeface="Avenir Heavy" pitchFamily="34" charset="-120"/>
                        </a:rPr>
                        <a:t>Target</a:t>
                      </a:r>
                      <a:endParaRPr lang="en-US" sz="900" dirty="0">
                        <a:latin typeface="Avenir Heavy" charset="0"/>
                        <a:ea typeface="Avenir Heavy" charset="0"/>
                        <a:cs typeface="Avenir Heavy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33578"/>
                    </a:solidFill>
                  </a:tcPr>
                </a:tc>
              </a:tr>
              <a:tr h="438912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  <a:latin typeface="Avenir Light" pitchFamily="34" charset="0"/>
                          <a:ea typeface="Avenir Light" pitchFamily="34" charset="-122"/>
                          <a:cs typeface="Avenir Light" pitchFamily="34" charset="-120"/>
                        </a:rPr>
                        <a:t>4.1</a:t>
                      </a:r>
                      <a:endParaRPr lang="en-US" sz="900" dirty="0">
                        <a:latin typeface="Avenir Light" charset="0"/>
                        <a:ea typeface="Avenir Light" charset="0"/>
                        <a:cs typeface="Avenir Light" charset="0"/>
                      </a:endParaRPr>
                    </a:p>
                  </a:txBody>
                  <a:tcPr marL="91440" marR="91440" marT="45720" marB="45720" anchor="t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  <a:latin typeface="Avenir Light" pitchFamily="34" charset="0"/>
                          <a:ea typeface="Avenir Light" pitchFamily="34" charset="-122"/>
                          <a:cs typeface="Avenir Light" pitchFamily="34" charset="-120"/>
                        </a:rPr>
                        <a:t>Decide platform — Zoom, Teams, or YouTube Live; consider recording for on-demand access</a:t>
                      </a:r>
                      <a:endParaRPr lang="en-US" sz="900" dirty="0">
                        <a:latin typeface="Avenir Light" charset="0"/>
                        <a:ea typeface="Avenir Light" charset="0"/>
                        <a:cs typeface="Avenir Light" charset="0"/>
                      </a:endParaRPr>
                    </a:p>
                  </a:txBody>
                  <a:tcPr marL="91440" marR="91440" marT="45720" marB="45720" anchor="t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  <a:latin typeface="Avenir Light" pitchFamily="34" charset="0"/>
                          <a:ea typeface="Avenir Light" pitchFamily="34" charset="-122"/>
                          <a:cs typeface="Avenir Light" pitchFamily="34" charset="-120"/>
                        </a:rPr>
                        <a:t>Action 2 Lead</a:t>
                      </a:r>
                      <a:endParaRPr lang="en-US" sz="900" dirty="0">
                        <a:latin typeface="Avenir Light" charset="0"/>
                        <a:ea typeface="Avenir Light" charset="0"/>
                        <a:cs typeface="Avenir Light" charset="0"/>
                      </a:endParaRPr>
                    </a:p>
                  </a:txBody>
                  <a:tcPr marL="91440" marR="91440" marT="45720" marB="45720" anchor="t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  <a:latin typeface="Avenir Light" pitchFamily="34" charset="0"/>
                          <a:ea typeface="Avenir Light" pitchFamily="34" charset="-122"/>
                          <a:cs typeface="Avenir Light" pitchFamily="34" charset="-120"/>
                        </a:rPr>
                        <a:t>21 Mar 2026</a:t>
                      </a:r>
                      <a:endParaRPr lang="en-US" sz="900" dirty="0">
                        <a:latin typeface="Avenir Light" charset="0"/>
                        <a:ea typeface="Avenir Light" charset="0"/>
                        <a:cs typeface="Avenir Light" charset="0"/>
                      </a:endParaRPr>
                    </a:p>
                  </a:txBody>
                  <a:tcPr marL="91440" marR="91440" marT="45720" marB="45720" anchor="t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75488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  <a:latin typeface="Avenir Light" pitchFamily="34" charset="0"/>
                          <a:ea typeface="Avenir Light" pitchFamily="34" charset="-122"/>
                          <a:cs typeface="Avenir Light" pitchFamily="34" charset="-120"/>
                        </a:rPr>
                        <a:t>4.2</a:t>
                      </a:r>
                      <a:endParaRPr lang="en-US" sz="900" dirty="0">
                        <a:latin typeface="Avenir Light" charset="0"/>
                        <a:ea typeface="Avenir Light" charset="0"/>
                        <a:cs typeface="Avenir Light" charset="0"/>
                      </a:endParaRPr>
                    </a:p>
                  </a:txBody>
                  <a:tcPr marL="91440" marR="91440" marT="45720" marB="45720" anchor="t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  <a:latin typeface="Avenir Light" pitchFamily="34" charset="0"/>
                          <a:ea typeface="Avenir Light" pitchFamily="34" charset="-122"/>
                          <a:cs typeface="Avenir Light" pitchFamily="34" charset="-120"/>
                        </a:rPr>
                        <a:t>Schedule at least 2 live webinar sessions before May 2026 — one weekday evening, one weekend; consider a Ramadan-timed session</a:t>
                      </a:r>
                      <a:endParaRPr lang="en-US" sz="900" dirty="0">
                        <a:latin typeface="Avenir Light" charset="0"/>
                        <a:ea typeface="Avenir Light" charset="0"/>
                        <a:cs typeface="Avenir Light" charset="0"/>
                      </a:endParaRPr>
                    </a:p>
                  </a:txBody>
                  <a:tcPr marL="91440" marR="91440" marT="45720" marB="45720" anchor="t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  <a:latin typeface="Avenir Light" pitchFamily="34" charset="0"/>
                          <a:ea typeface="Avenir Light" pitchFamily="34" charset="-122"/>
                          <a:cs typeface="Avenir Light" pitchFamily="34" charset="-120"/>
                        </a:rPr>
                        <a:t>Action 2 Lead</a:t>
                      </a:r>
                      <a:endParaRPr lang="en-US" sz="900" dirty="0">
                        <a:latin typeface="Avenir Light" charset="0"/>
                        <a:ea typeface="Avenir Light" charset="0"/>
                        <a:cs typeface="Avenir Light" charset="0"/>
                      </a:endParaRPr>
                    </a:p>
                  </a:txBody>
                  <a:tcPr marL="91440" marR="91440" marT="45720" marB="45720" anchor="t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  <a:latin typeface="Avenir Light" pitchFamily="34" charset="0"/>
                          <a:ea typeface="Avenir Light" pitchFamily="34" charset="-122"/>
                          <a:cs typeface="Avenir Light" pitchFamily="34" charset="-120"/>
                        </a:rPr>
                        <a:t>28 Mar 2026</a:t>
                      </a:r>
                      <a:endParaRPr lang="en-US" sz="900" dirty="0">
                        <a:latin typeface="Avenir Light" charset="0"/>
                        <a:ea typeface="Avenir Light" charset="0"/>
                        <a:cs typeface="Avenir Light" charset="0"/>
                      </a:endParaRPr>
                    </a:p>
                  </a:txBody>
                  <a:tcPr marL="91440" marR="91440" marT="45720" marB="45720" anchor="t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  <a:latin typeface="Avenir Light" pitchFamily="34" charset="0"/>
                          <a:ea typeface="Avenir Light" pitchFamily="34" charset="-122"/>
                          <a:cs typeface="Avenir Light" pitchFamily="34" charset="-120"/>
                        </a:rPr>
                        <a:t>4.3</a:t>
                      </a:r>
                      <a:endParaRPr lang="en-US" sz="900" dirty="0">
                        <a:latin typeface="Avenir Light" charset="0"/>
                        <a:ea typeface="Avenir Light" charset="0"/>
                        <a:cs typeface="Avenir Light" charset="0"/>
                      </a:endParaRPr>
                    </a:p>
                  </a:txBody>
                  <a:tcPr marL="91440" marR="91440" marT="45720" marB="45720" anchor="t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  <a:latin typeface="Avenir Light" pitchFamily="34" charset="0"/>
                          <a:ea typeface="Avenir Light" pitchFamily="34" charset="-122"/>
                          <a:cs typeface="Avenir Light" pitchFamily="34" charset="-120"/>
                        </a:rPr>
                        <a:t>Set up registration — Google Form or Eventbrite to capture attendee details and mosque names for reach tracking</a:t>
                      </a:r>
                      <a:endParaRPr lang="en-US" sz="900" dirty="0">
                        <a:latin typeface="Avenir Light" charset="0"/>
                        <a:ea typeface="Avenir Light" charset="0"/>
                        <a:cs typeface="Avenir Light" charset="0"/>
                      </a:endParaRPr>
                    </a:p>
                  </a:txBody>
                  <a:tcPr marL="91440" marR="91440" marT="45720" marB="45720" anchor="t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  <a:latin typeface="Avenir Light" pitchFamily="34" charset="0"/>
                          <a:ea typeface="Avenir Light" pitchFamily="34" charset="-122"/>
                          <a:cs typeface="Avenir Light" pitchFamily="34" charset="-120"/>
                        </a:rPr>
                        <a:t>Action 2 Lead</a:t>
                      </a:r>
                      <a:endParaRPr lang="en-US" sz="900" dirty="0">
                        <a:latin typeface="Avenir Light" charset="0"/>
                        <a:ea typeface="Avenir Light" charset="0"/>
                        <a:cs typeface="Avenir Light" charset="0"/>
                      </a:endParaRPr>
                    </a:p>
                  </a:txBody>
                  <a:tcPr marL="91440" marR="91440" marT="45720" marB="45720" anchor="t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  <a:latin typeface="Avenir Light" pitchFamily="34" charset="0"/>
                          <a:ea typeface="Avenir Light" pitchFamily="34" charset="-122"/>
                          <a:cs typeface="Avenir Light" pitchFamily="34" charset="-120"/>
                        </a:rPr>
                        <a:t>4 Apr 2026</a:t>
                      </a:r>
                      <a:endParaRPr lang="en-US" sz="900" dirty="0">
                        <a:latin typeface="Avenir Light" charset="0"/>
                        <a:ea typeface="Avenir Light" charset="0"/>
                        <a:cs typeface="Avenir Light" charset="0"/>
                      </a:endParaRPr>
                    </a:p>
                  </a:txBody>
                  <a:tcPr marL="91440" marR="91440" marT="45720" marB="45720" anchor="t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7472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  <a:latin typeface="Avenir Light" pitchFamily="34" charset="0"/>
                          <a:ea typeface="Avenir Light" pitchFamily="34" charset="-122"/>
                          <a:cs typeface="Avenir Light" pitchFamily="34" charset="-120"/>
                        </a:rPr>
                        <a:t>4.4</a:t>
                      </a:r>
                      <a:endParaRPr lang="en-US" sz="900" dirty="0">
                        <a:latin typeface="Avenir Light" charset="0"/>
                        <a:ea typeface="Avenir Light" charset="0"/>
                        <a:cs typeface="Avenir Light" charset="0"/>
                      </a:endParaRPr>
                    </a:p>
                  </a:txBody>
                  <a:tcPr marL="91440" marR="91440" marT="45720" marB="45720" anchor="t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  <a:latin typeface="Avenir Light" pitchFamily="34" charset="0"/>
                          <a:ea typeface="Avenir Light" pitchFamily="34" charset="-122"/>
                          <a:cs typeface="Avenir Light" pitchFamily="34" charset="-120"/>
                        </a:rPr>
                        <a:t>Deliver first webinar</a:t>
                      </a:r>
                      <a:endParaRPr lang="en-US" sz="900" dirty="0">
                        <a:latin typeface="Avenir Light" charset="0"/>
                        <a:ea typeface="Avenir Light" charset="0"/>
                        <a:cs typeface="Avenir Light" charset="0"/>
                      </a:endParaRPr>
                    </a:p>
                  </a:txBody>
                  <a:tcPr marL="91440" marR="91440" marT="45720" marB="45720" anchor="t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  <a:latin typeface="Avenir Light" pitchFamily="34" charset="0"/>
                          <a:ea typeface="Avenir Light" pitchFamily="34" charset="-122"/>
                          <a:cs typeface="Avenir Light" pitchFamily="34" charset="-120"/>
                        </a:rPr>
                        <a:t>Action 2 Lead</a:t>
                      </a:r>
                      <a:endParaRPr lang="en-US" sz="900" dirty="0">
                        <a:latin typeface="Avenir Light" charset="0"/>
                        <a:ea typeface="Avenir Light" charset="0"/>
                        <a:cs typeface="Avenir Light" charset="0"/>
                      </a:endParaRPr>
                    </a:p>
                  </a:txBody>
                  <a:tcPr marL="91440" marR="91440" marT="45720" marB="45720" anchor="t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  <a:latin typeface="Avenir Light" pitchFamily="34" charset="0"/>
                          <a:ea typeface="Avenir Light" pitchFamily="34" charset="-122"/>
                          <a:cs typeface="Avenir Light" pitchFamily="34" charset="-120"/>
                        </a:rPr>
                        <a:t>18 Apr 2026</a:t>
                      </a:r>
                      <a:endParaRPr lang="en-US" sz="900" dirty="0">
                        <a:latin typeface="Avenir Light" charset="0"/>
                        <a:ea typeface="Avenir Light" charset="0"/>
                        <a:cs typeface="Avenir Light" charset="0"/>
                      </a:endParaRPr>
                    </a:p>
                  </a:txBody>
                  <a:tcPr marL="91440" marR="91440" marT="45720" marB="45720" anchor="t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  <a:latin typeface="Avenir Light" pitchFamily="34" charset="0"/>
                          <a:ea typeface="Avenir Light" pitchFamily="34" charset="-122"/>
                          <a:cs typeface="Avenir Light" pitchFamily="34" charset="-120"/>
                        </a:rPr>
                        <a:t>4.5</a:t>
                      </a:r>
                      <a:endParaRPr lang="en-US" sz="900" dirty="0">
                        <a:latin typeface="Avenir Light" charset="0"/>
                        <a:ea typeface="Avenir Light" charset="0"/>
                        <a:cs typeface="Avenir Light" charset="0"/>
                      </a:endParaRPr>
                    </a:p>
                  </a:txBody>
                  <a:tcPr marL="91440" marR="91440" marT="45720" marB="45720" anchor="t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  <a:latin typeface="Avenir Light" pitchFamily="34" charset="0"/>
                          <a:ea typeface="Avenir Light" pitchFamily="34" charset="-122"/>
                          <a:cs typeface="Avenir Light" pitchFamily="34" charset="-120"/>
                        </a:rPr>
                        <a:t>Record and publish — make available via the distribution webpage (task 3.3) for mosques that cannot attend live</a:t>
                      </a:r>
                      <a:endParaRPr lang="en-US" sz="900" dirty="0">
                        <a:latin typeface="Avenir Light" charset="0"/>
                        <a:ea typeface="Avenir Light" charset="0"/>
                        <a:cs typeface="Avenir Light" charset="0"/>
                      </a:endParaRPr>
                    </a:p>
                  </a:txBody>
                  <a:tcPr marL="91440" marR="91440" marT="45720" marB="45720" anchor="t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  <a:latin typeface="Avenir Light" pitchFamily="34" charset="0"/>
                          <a:ea typeface="Avenir Light" pitchFamily="34" charset="-122"/>
                          <a:cs typeface="Avenir Light" pitchFamily="34" charset="-120"/>
                        </a:rPr>
                        <a:t>Action 2 Lead</a:t>
                      </a:r>
                      <a:endParaRPr lang="en-US" sz="900" dirty="0">
                        <a:latin typeface="Avenir Light" charset="0"/>
                        <a:ea typeface="Avenir Light" charset="0"/>
                        <a:cs typeface="Avenir Light" charset="0"/>
                      </a:endParaRPr>
                    </a:p>
                  </a:txBody>
                  <a:tcPr marL="91440" marR="91440" marT="45720" marB="45720" anchor="t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  <a:latin typeface="Avenir Light" pitchFamily="34" charset="0"/>
                          <a:ea typeface="Avenir Light" pitchFamily="34" charset="-122"/>
                          <a:cs typeface="Avenir Light" pitchFamily="34" charset="-120"/>
                        </a:rPr>
                        <a:t>25 Apr 2026</a:t>
                      </a:r>
                      <a:endParaRPr lang="en-US" sz="900" dirty="0">
                        <a:latin typeface="Avenir Light" charset="0"/>
                        <a:ea typeface="Avenir Light" charset="0"/>
                        <a:cs typeface="Avenir Light" charset="0"/>
                      </a:endParaRPr>
                    </a:p>
                  </a:txBody>
                  <a:tcPr marL="91440" marR="91440" marT="45720" marB="45720" anchor="t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7472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  <a:latin typeface="Avenir Light" pitchFamily="34" charset="0"/>
                          <a:ea typeface="Avenir Light" pitchFamily="34" charset="-122"/>
                          <a:cs typeface="Avenir Light" pitchFamily="34" charset="-120"/>
                        </a:rPr>
                        <a:t>4.6</a:t>
                      </a:r>
                      <a:endParaRPr lang="en-US" sz="900" dirty="0">
                        <a:latin typeface="Avenir Light" charset="0"/>
                        <a:ea typeface="Avenir Light" charset="0"/>
                        <a:cs typeface="Avenir Light" charset="0"/>
                      </a:endParaRPr>
                    </a:p>
                  </a:txBody>
                  <a:tcPr marL="91440" marR="91440" marT="45720" marB="45720" anchor="t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  <a:latin typeface="Avenir Light" pitchFamily="34" charset="0"/>
                          <a:ea typeface="Avenir Light" pitchFamily="34" charset="-122"/>
                          <a:cs typeface="Avenir Light" pitchFamily="34" charset="-120"/>
                        </a:rPr>
                        <a:t>Deliver second webinar</a:t>
                      </a:r>
                      <a:endParaRPr lang="en-US" sz="900" dirty="0">
                        <a:latin typeface="Avenir Light" charset="0"/>
                        <a:ea typeface="Avenir Light" charset="0"/>
                        <a:cs typeface="Avenir Light" charset="0"/>
                      </a:endParaRPr>
                    </a:p>
                  </a:txBody>
                  <a:tcPr marL="91440" marR="91440" marT="45720" marB="45720" anchor="t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  <a:latin typeface="Avenir Light" pitchFamily="34" charset="0"/>
                          <a:ea typeface="Avenir Light" pitchFamily="34" charset="-122"/>
                          <a:cs typeface="Avenir Light" pitchFamily="34" charset="-120"/>
                        </a:rPr>
                        <a:t>Action 2 Lead</a:t>
                      </a:r>
                      <a:endParaRPr lang="en-US" sz="900" dirty="0">
                        <a:latin typeface="Avenir Light" charset="0"/>
                        <a:ea typeface="Avenir Light" charset="0"/>
                        <a:cs typeface="Avenir Light" charset="0"/>
                      </a:endParaRPr>
                    </a:p>
                  </a:txBody>
                  <a:tcPr marL="91440" marR="91440" marT="45720" marB="45720" anchor="t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  <a:latin typeface="Avenir Light" pitchFamily="34" charset="0"/>
                          <a:ea typeface="Avenir Light" pitchFamily="34" charset="-122"/>
                          <a:cs typeface="Avenir Light" pitchFamily="34" charset="-120"/>
                        </a:rPr>
                        <a:t>2 May 2026</a:t>
                      </a:r>
                      <a:endParaRPr lang="en-US" sz="900" dirty="0">
                        <a:latin typeface="Avenir Light" charset="0"/>
                        <a:ea typeface="Avenir Light" charset="0"/>
                        <a:cs typeface="Avenir Light" charset="0"/>
                      </a:endParaRPr>
                    </a:p>
                  </a:txBody>
                  <a:tcPr marL="91440" marR="91440" marT="45720" marB="45720" anchor="t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675120" y="146304"/>
            <a:ext cx="2368296" cy="292608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347472" y="4581144"/>
            <a:ext cx="8421624" cy="192024"/>
          </a:xfrm>
          <a:prstGeom prst="rect">
            <a:avLst/>
          </a:prstGeom>
          <a:solidFill>
            <a:srgbClr val="C00000"/>
          </a:solidFill>
          <a:ln/>
        </p:spPr>
      </p:sp>
      <p:sp>
        <p:nvSpPr>
          <p:cNvPr id="4" name="Text 1"/>
          <p:cNvSpPr/>
          <p:nvPr/>
        </p:nvSpPr>
        <p:spPr>
          <a:xfrm>
            <a:off x="512064" y="4581144"/>
            <a:ext cx="475488" cy="1920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Avenir Heavy" pitchFamily="34" charset="0"/>
                <a:ea typeface="Avenir Heavy" pitchFamily="34" charset="-122"/>
                <a:cs typeface="Avenir Heavy" pitchFamily="34" charset="-120"/>
              </a:rPr>
              <a:t>12</a:t>
            </a:r>
            <a:endParaRPr lang="en-US" sz="900" dirty="0"/>
          </a:p>
        </p:txBody>
      </p:sp>
      <p:sp>
        <p:nvSpPr>
          <p:cNvPr id="5" name="Text 2"/>
          <p:cNvSpPr/>
          <p:nvPr/>
        </p:nvSpPr>
        <p:spPr>
          <a:xfrm>
            <a:off x="457200" y="1463040"/>
            <a:ext cx="82296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400" b="1" dirty="0">
                <a:solidFill>
                  <a:srgbClr val="133578"/>
                </a:solidFill>
                <a:latin typeface="Avenir Heavy" pitchFamily="34" charset="0"/>
                <a:ea typeface="Avenir Heavy" pitchFamily="34" charset="-122"/>
                <a:cs typeface="Avenir Heavy" pitchFamily="34" charset="-120"/>
              </a:rPr>
              <a:t>Priority 5: PSMS Lobbying Strategy</a:t>
            </a:r>
            <a:endParaRPr lang="en-US" sz="3400" dirty="0"/>
          </a:p>
        </p:txBody>
      </p:sp>
      <p:sp>
        <p:nvSpPr>
          <p:cNvPr id="6" name="Text 3"/>
          <p:cNvSpPr/>
          <p:nvPr/>
        </p:nvSpPr>
        <p:spPr>
          <a:xfrm>
            <a:off x="1828800" y="2468880"/>
            <a:ext cx="548640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dirty="0">
                <a:solidFill>
                  <a:srgbClr val="777777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Target: by 2 May 2026</a:t>
            </a:r>
            <a:endParaRPr lang="en-US" sz="1600" dirty="0"/>
          </a:p>
        </p:txBody>
      </p:sp>
      <p:sp>
        <p:nvSpPr>
          <p:cNvPr id="7" name="Text 4"/>
          <p:cNvSpPr/>
          <p:nvPr/>
        </p:nvSpPr>
        <p:spPr>
          <a:xfrm>
            <a:off x="914400" y="3017520"/>
            <a:ext cx="731520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400" i="1" dirty="0">
                <a:solidFill>
                  <a:srgbClr val="777777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The evidence form gathers data — a strategy is needed to turn it into policy impact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675120" y="146304"/>
            <a:ext cx="2368296" cy="292608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347472" y="4581144"/>
            <a:ext cx="8421624" cy="192024"/>
          </a:xfrm>
          <a:prstGeom prst="rect">
            <a:avLst/>
          </a:prstGeom>
          <a:solidFill>
            <a:srgbClr val="C00000"/>
          </a:solidFill>
          <a:ln/>
        </p:spPr>
      </p:sp>
      <p:sp>
        <p:nvSpPr>
          <p:cNvPr id="4" name="Text 1"/>
          <p:cNvSpPr/>
          <p:nvPr/>
        </p:nvSpPr>
        <p:spPr>
          <a:xfrm>
            <a:off x="512064" y="4581144"/>
            <a:ext cx="475488" cy="1920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Avenir Heavy" pitchFamily="34" charset="0"/>
                <a:ea typeface="Avenir Heavy" pitchFamily="34" charset="-122"/>
                <a:cs typeface="Avenir Heavy" pitchFamily="34" charset="-120"/>
              </a:rPr>
              <a:t>13</a:t>
            </a:r>
            <a:endParaRPr lang="en-US" sz="900" dirty="0"/>
          </a:p>
        </p:txBody>
      </p:sp>
      <p:sp>
        <p:nvSpPr>
          <p:cNvPr id="5" name="Text 2"/>
          <p:cNvSpPr/>
          <p:nvPr/>
        </p:nvSpPr>
        <p:spPr>
          <a:xfrm>
            <a:off x="347472" y="301752"/>
            <a:ext cx="5943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33578"/>
                </a:solidFill>
                <a:latin typeface="Avenir Heavy" pitchFamily="34" charset="0"/>
                <a:ea typeface="Avenir Heavy" pitchFamily="34" charset="-122"/>
                <a:cs typeface="Avenir Heavy" pitchFamily="34" charset="-120"/>
              </a:rPr>
              <a:t>Priority 5: PSMS Lobbying Strategy</a:t>
            </a:r>
            <a:endParaRPr lang="en-US" sz="2800" dirty="0"/>
          </a:p>
        </p:txBody>
      </p:sp>
      <p:graphicFrame>
        <p:nvGraphicFramePr>
          <p:cNvPr id="1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347472" y="960120"/>
          <a:ext cx="8421624" cy="914400"/>
        </p:xfrm>
        <a:graphic>
          <a:graphicData uri="http://schemas.openxmlformats.org/drawingml/2006/table">
            <a:tbl>
              <a:tblPr/>
              <a:tblGrid>
                <a:gridCol w="411480"/>
                <a:gridCol w="5166360"/>
                <a:gridCol w="1371600"/>
                <a:gridCol w="1472184"/>
              </a:tblGrid>
              <a:tr h="27432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FFFFFF"/>
                          </a:solidFill>
                          <a:latin typeface="Avenir Heavy" pitchFamily="34" charset="0"/>
                          <a:ea typeface="Avenir Heavy" pitchFamily="34" charset="-122"/>
                          <a:cs typeface="Avenir Heavy" pitchFamily="34" charset="-120"/>
                        </a:rPr>
                        <a:t>Task</a:t>
                      </a:r>
                      <a:endParaRPr lang="en-US" sz="900" dirty="0">
                        <a:latin typeface="Avenir Heavy" charset="0"/>
                        <a:ea typeface="Avenir Heavy" charset="0"/>
                        <a:cs typeface="Avenir Heavy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3357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FFFFFF"/>
                          </a:solidFill>
                          <a:latin typeface="Avenir Heavy" pitchFamily="34" charset="0"/>
                          <a:ea typeface="Avenir Heavy" pitchFamily="34" charset="-122"/>
                          <a:cs typeface="Avenir Heavy" pitchFamily="34" charset="-120"/>
                        </a:rPr>
                        <a:t>Detail</a:t>
                      </a:r>
                      <a:endParaRPr lang="en-US" sz="900" dirty="0">
                        <a:latin typeface="Avenir Heavy" charset="0"/>
                        <a:ea typeface="Avenir Heavy" charset="0"/>
                        <a:cs typeface="Avenir Heavy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3357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FFFFFF"/>
                          </a:solidFill>
                          <a:latin typeface="Avenir Heavy" pitchFamily="34" charset="0"/>
                          <a:ea typeface="Avenir Heavy" pitchFamily="34" charset="-122"/>
                          <a:cs typeface="Avenir Heavy" pitchFamily="34" charset="-120"/>
                        </a:rPr>
                        <a:t>Owner</a:t>
                      </a:r>
                      <a:endParaRPr lang="en-US" sz="900" dirty="0">
                        <a:latin typeface="Avenir Heavy" charset="0"/>
                        <a:ea typeface="Avenir Heavy" charset="0"/>
                        <a:cs typeface="Avenir Heavy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3357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FFFFFF"/>
                          </a:solidFill>
                          <a:latin typeface="Avenir Heavy" pitchFamily="34" charset="0"/>
                          <a:ea typeface="Avenir Heavy" pitchFamily="34" charset="-122"/>
                          <a:cs typeface="Avenir Heavy" pitchFamily="34" charset="-120"/>
                        </a:rPr>
                        <a:t>Target</a:t>
                      </a:r>
                      <a:endParaRPr lang="en-US" sz="900" dirty="0">
                        <a:latin typeface="Avenir Heavy" charset="0"/>
                        <a:ea typeface="Avenir Heavy" charset="0"/>
                        <a:cs typeface="Avenir Heavy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33578"/>
                    </a:solidFill>
                  </a:tcPr>
                </a:tc>
              </a:tr>
              <a:tr h="420624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  <a:latin typeface="Avenir Light" pitchFamily="34" charset="0"/>
                          <a:ea typeface="Avenir Light" pitchFamily="34" charset="-122"/>
                          <a:cs typeface="Avenir Light" pitchFamily="34" charset="-120"/>
                        </a:rPr>
                        <a:t>5.1</a:t>
                      </a:r>
                      <a:endParaRPr lang="en-US" sz="900" dirty="0">
                        <a:latin typeface="Avenir Light" charset="0"/>
                        <a:ea typeface="Avenir Light" charset="0"/>
                        <a:cs typeface="Avenir Light" charset="0"/>
                      </a:endParaRPr>
                    </a:p>
                  </a:txBody>
                  <a:tcPr marL="91440" marR="91440" marT="45720" marB="45720" anchor="t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  <a:latin typeface="Avenir Light" pitchFamily="34" charset="0"/>
                          <a:ea typeface="Avenir Light" pitchFamily="34" charset="-122"/>
                          <a:cs typeface="Avenir Light" pitchFamily="34" charset="-120"/>
                        </a:rPr>
                        <a:t>Distribute the PSMS evidence form via Priority 3 channels — aim for responses from at least 50 mosques</a:t>
                      </a:r>
                      <a:endParaRPr lang="en-US" sz="900" dirty="0">
                        <a:latin typeface="Avenir Light" charset="0"/>
                        <a:ea typeface="Avenir Light" charset="0"/>
                        <a:cs typeface="Avenir Light" charset="0"/>
                      </a:endParaRPr>
                    </a:p>
                  </a:txBody>
                  <a:tcPr marL="91440" marR="91440" marT="45720" marB="45720" anchor="t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  <a:latin typeface="Avenir Light" pitchFamily="34" charset="0"/>
                          <a:ea typeface="Avenir Light" pitchFamily="34" charset="-122"/>
                          <a:cs typeface="Avenir Light" pitchFamily="34" charset="-120"/>
                        </a:rPr>
                        <a:t>Action 3 Lead</a:t>
                      </a:r>
                      <a:endParaRPr lang="en-US" sz="900" dirty="0">
                        <a:latin typeface="Avenir Light" charset="0"/>
                        <a:ea typeface="Avenir Light" charset="0"/>
                        <a:cs typeface="Avenir Light" charset="0"/>
                      </a:endParaRPr>
                    </a:p>
                  </a:txBody>
                  <a:tcPr marL="91440" marR="91440" marT="45720" marB="45720" anchor="t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  <a:latin typeface="Avenir Light" pitchFamily="34" charset="0"/>
                          <a:ea typeface="Avenir Light" pitchFamily="34" charset="-122"/>
                          <a:cs typeface="Avenir Light" pitchFamily="34" charset="-120"/>
                        </a:rPr>
                        <a:t>11 Apr 2026</a:t>
                      </a:r>
                      <a:endParaRPr lang="en-US" sz="900" dirty="0">
                        <a:latin typeface="Avenir Light" charset="0"/>
                        <a:ea typeface="Avenir Light" charset="0"/>
                        <a:cs typeface="Avenir Light" charset="0"/>
                      </a:endParaRPr>
                    </a:p>
                  </a:txBody>
                  <a:tcPr marL="91440" marR="91440" marT="45720" marB="45720" anchor="t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2336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  <a:latin typeface="Avenir Light" pitchFamily="34" charset="0"/>
                          <a:ea typeface="Avenir Light" pitchFamily="34" charset="-122"/>
                          <a:cs typeface="Avenir Light" pitchFamily="34" charset="-120"/>
                        </a:rPr>
                        <a:t>5.2</a:t>
                      </a:r>
                      <a:endParaRPr lang="en-US" sz="900" dirty="0">
                        <a:latin typeface="Avenir Light" charset="0"/>
                        <a:ea typeface="Avenir Light" charset="0"/>
                        <a:cs typeface="Avenir Light" charset="0"/>
                      </a:endParaRPr>
                    </a:p>
                  </a:txBody>
                  <a:tcPr marL="91440" marR="91440" marT="45720" marB="45720" anchor="t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  <a:latin typeface="Avenir Light" pitchFamily="34" charset="0"/>
                          <a:ea typeface="Avenir Light" pitchFamily="34" charset="-122"/>
                          <a:cs typeface="Avenir Light" pitchFamily="34" charset="-120"/>
                        </a:rPr>
                        <a:t>Set a response deadline — allow 3-4 weeks for mosques to complete and return the form</a:t>
                      </a:r>
                      <a:endParaRPr lang="en-US" sz="900" dirty="0">
                        <a:latin typeface="Avenir Light" charset="0"/>
                        <a:ea typeface="Avenir Light" charset="0"/>
                        <a:cs typeface="Avenir Light" charset="0"/>
                      </a:endParaRPr>
                    </a:p>
                  </a:txBody>
                  <a:tcPr marL="91440" marR="91440" marT="45720" marB="45720" anchor="t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  <a:latin typeface="Avenir Light" pitchFamily="34" charset="0"/>
                          <a:ea typeface="Avenir Light" pitchFamily="34" charset="-122"/>
                          <a:cs typeface="Avenir Light" pitchFamily="34" charset="-120"/>
                        </a:rPr>
                        <a:t>Action 3 Lead</a:t>
                      </a:r>
                      <a:endParaRPr lang="en-US" sz="900" dirty="0">
                        <a:latin typeface="Avenir Light" charset="0"/>
                        <a:ea typeface="Avenir Light" charset="0"/>
                        <a:cs typeface="Avenir Light" charset="0"/>
                      </a:endParaRPr>
                    </a:p>
                  </a:txBody>
                  <a:tcPr marL="91440" marR="91440" marT="45720" marB="45720" anchor="t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  <a:latin typeface="Avenir Light" pitchFamily="34" charset="0"/>
                          <a:ea typeface="Avenir Light" pitchFamily="34" charset="-122"/>
                          <a:cs typeface="Avenir Light" pitchFamily="34" charset="-120"/>
                        </a:rPr>
                        <a:t>11 Apr 2026</a:t>
                      </a:r>
                      <a:endParaRPr lang="en-US" sz="900" dirty="0">
                        <a:latin typeface="Avenir Light" charset="0"/>
                        <a:ea typeface="Avenir Light" charset="0"/>
                        <a:cs typeface="Avenir Light" charset="0"/>
                      </a:endParaRPr>
                    </a:p>
                  </a:txBody>
                  <a:tcPr marL="91440" marR="91440" marT="45720" marB="45720" anchor="t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  <a:latin typeface="Avenir Light" pitchFamily="34" charset="0"/>
                          <a:ea typeface="Avenir Light" pitchFamily="34" charset="-122"/>
                          <a:cs typeface="Avenir Light" pitchFamily="34" charset="-120"/>
                        </a:rPr>
                        <a:t>5.3</a:t>
                      </a:r>
                      <a:endParaRPr lang="en-US" sz="900" dirty="0">
                        <a:latin typeface="Avenir Light" charset="0"/>
                        <a:ea typeface="Avenir Light" charset="0"/>
                        <a:cs typeface="Avenir Light" charset="0"/>
                      </a:endParaRPr>
                    </a:p>
                  </a:txBody>
                  <a:tcPr marL="91440" marR="91440" marT="45720" marB="45720" anchor="t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  <a:latin typeface="Avenir Light" pitchFamily="34" charset="0"/>
                          <a:ea typeface="Avenir Light" pitchFamily="34" charset="-122"/>
                          <a:cs typeface="Avenir Light" pitchFamily="34" charset="-120"/>
                        </a:rPr>
                        <a:t>Identify lobbying targets — relevant MPs (Home Affairs Committee), constituency MPs, Home Office officials, APPG on British Muslims</a:t>
                      </a:r>
                      <a:endParaRPr lang="en-US" sz="900" dirty="0">
                        <a:latin typeface="Avenir Light" charset="0"/>
                        <a:ea typeface="Avenir Light" charset="0"/>
                        <a:cs typeface="Avenir Light" charset="0"/>
                      </a:endParaRPr>
                    </a:p>
                  </a:txBody>
                  <a:tcPr marL="91440" marR="91440" marT="45720" marB="45720" anchor="t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  <a:latin typeface="Avenir Light" pitchFamily="34" charset="0"/>
                          <a:ea typeface="Avenir Light" pitchFamily="34" charset="-122"/>
                          <a:cs typeface="Avenir Light" pitchFamily="34" charset="-120"/>
                        </a:rPr>
                        <a:t>Action 3 Lead</a:t>
                      </a:r>
                      <a:endParaRPr lang="en-US" sz="900" dirty="0">
                        <a:latin typeface="Avenir Light" charset="0"/>
                        <a:ea typeface="Avenir Light" charset="0"/>
                        <a:cs typeface="Avenir Light" charset="0"/>
                      </a:endParaRPr>
                    </a:p>
                  </a:txBody>
                  <a:tcPr marL="91440" marR="91440" marT="45720" marB="45720" anchor="t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  <a:latin typeface="Avenir Light" pitchFamily="34" charset="0"/>
                          <a:ea typeface="Avenir Light" pitchFamily="34" charset="-122"/>
                          <a:cs typeface="Avenir Light" pitchFamily="34" charset="-120"/>
                        </a:rPr>
                        <a:t>18 Apr 2026</a:t>
                      </a:r>
                      <a:endParaRPr lang="en-US" sz="900" dirty="0">
                        <a:latin typeface="Avenir Light" charset="0"/>
                        <a:ea typeface="Avenir Light" charset="0"/>
                        <a:cs typeface="Avenir Light" charset="0"/>
                      </a:endParaRPr>
                    </a:p>
                  </a:txBody>
                  <a:tcPr marL="91440" marR="91440" marT="45720" marB="45720" anchor="t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  <a:latin typeface="Avenir Light" pitchFamily="34" charset="0"/>
                          <a:ea typeface="Avenir Light" pitchFamily="34" charset="-122"/>
                          <a:cs typeface="Avenir Light" pitchFamily="34" charset="-120"/>
                        </a:rPr>
                        <a:t>5.4</a:t>
                      </a:r>
                      <a:endParaRPr lang="en-US" sz="900" dirty="0">
                        <a:latin typeface="Avenir Light" charset="0"/>
                        <a:ea typeface="Avenir Light" charset="0"/>
                        <a:cs typeface="Avenir Light" charset="0"/>
                      </a:endParaRPr>
                    </a:p>
                  </a:txBody>
                  <a:tcPr marL="91440" marR="91440" marT="45720" marB="45720" anchor="t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  <a:latin typeface="Avenir Light" pitchFamily="34" charset="0"/>
                          <a:ea typeface="Avenir Light" pitchFamily="34" charset="-122"/>
                          <a:cs typeface="Avenir Light" pitchFamily="34" charset="-120"/>
                        </a:rPr>
                        <a:t>Synthesise evidence — analyse returned forms, produce summary report with anonymised case studies and aggregate statistics</a:t>
                      </a:r>
                      <a:endParaRPr lang="en-US" sz="900" dirty="0">
                        <a:latin typeface="Avenir Light" charset="0"/>
                        <a:ea typeface="Avenir Light" charset="0"/>
                        <a:cs typeface="Avenir Light" charset="0"/>
                      </a:endParaRPr>
                    </a:p>
                  </a:txBody>
                  <a:tcPr marL="91440" marR="91440" marT="45720" marB="45720" anchor="t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  <a:latin typeface="Avenir Light" pitchFamily="34" charset="0"/>
                          <a:ea typeface="Avenir Light" pitchFamily="34" charset="-122"/>
                          <a:cs typeface="Avenir Light" pitchFamily="34" charset="-120"/>
                        </a:rPr>
                        <a:t>Action 3 Lead</a:t>
                      </a:r>
                      <a:endParaRPr lang="en-US" sz="900" dirty="0">
                        <a:latin typeface="Avenir Light" charset="0"/>
                        <a:ea typeface="Avenir Light" charset="0"/>
                        <a:cs typeface="Avenir Light" charset="0"/>
                      </a:endParaRPr>
                    </a:p>
                  </a:txBody>
                  <a:tcPr marL="91440" marR="91440" marT="45720" marB="45720" anchor="t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  <a:latin typeface="Avenir Light" pitchFamily="34" charset="0"/>
                          <a:ea typeface="Avenir Light" pitchFamily="34" charset="-122"/>
                          <a:cs typeface="Avenir Light" pitchFamily="34" charset="-120"/>
                        </a:rPr>
                        <a:t>2 May 2026</a:t>
                      </a:r>
                      <a:endParaRPr lang="en-US" sz="900" dirty="0">
                        <a:latin typeface="Avenir Light" charset="0"/>
                        <a:ea typeface="Avenir Light" charset="0"/>
                        <a:cs typeface="Avenir Light" charset="0"/>
                      </a:endParaRPr>
                    </a:p>
                  </a:txBody>
                  <a:tcPr marL="91440" marR="91440" marT="45720" marB="45720" anchor="t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  <a:latin typeface="Avenir Light" pitchFamily="34" charset="0"/>
                          <a:ea typeface="Avenir Light" pitchFamily="34" charset="-122"/>
                          <a:cs typeface="Avenir Light" pitchFamily="34" charset="-120"/>
                        </a:rPr>
                        <a:t>5.5</a:t>
                      </a:r>
                      <a:endParaRPr lang="en-US" sz="900" dirty="0">
                        <a:latin typeface="Avenir Light" charset="0"/>
                        <a:ea typeface="Avenir Light" charset="0"/>
                        <a:cs typeface="Avenir Light" charset="0"/>
                      </a:endParaRPr>
                    </a:p>
                  </a:txBody>
                  <a:tcPr marL="91440" marR="91440" marT="45720" marB="45720" anchor="t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  <a:latin typeface="Avenir Light" pitchFamily="34" charset="0"/>
                          <a:ea typeface="Avenir Light" pitchFamily="34" charset="-122"/>
                          <a:cs typeface="Avenir Light" pitchFamily="34" charset="-120"/>
                        </a:rPr>
                        <a:t>Draft a policy submission building on the existing MCB Briefing Paper, updated with fresh evidence from responses</a:t>
                      </a:r>
                      <a:endParaRPr lang="en-US" sz="900" dirty="0">
                        <a:latin typeface="Avenir Light" charset="0"/>
                        <a:ea typeface="Avenir Light" charset="0"/>
                        <a:cs typeface="Avenir Light" charset="0"/>
                      </a:endParaRPr>
                    </a:p>
                  </a:txBody>
                  <a:tcPr marL="91440" marR="91440" marT="45720" marB="45720" anchor="t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  <a:latin typeface="Avenir Light" pitchFamily="34" charset="0"/>
                          <a:ea typeface="Avenir Light" pitchFamily="34" charset="-122"/>
                          <a:cs typeface="Avenir Light" pitchFamily="34" charset="-120"/>
                        </a:rPr>
                        <a:t>Action 3 Lead</a:t>
                      </a:r>
                      <a:endParaRPr lang="en-US" sz="900" dirty="0">
                        <a:latin typeface="Avenir Light" charset="0"/>
                        <a:ea typeface="Avenir Light" charset="0"/>
                        <a:cs typeface="Avenir Light" charset="0"/>
                      </a:endParaRPr>
                    </a:p>
                  </a:txBody>
                  <a:tcPr marL="91440" marR="91440" marT="45720" marB="45720" anchor="t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  <a:latin typeface="Avenir Light" pitchFamily="34" charset="0"/>
                          <a:ea typeface="Avenir Light" pitchFamily="34" charset="-122"/>
                          <a:cs typeface="Avenir Light" pitchFamily="34" charset="-120"/>
                        </a:rPr>
                        <a:t>16 May 2026</a:t>
                      </a:r>
                      <a:endParaRPr lang="en-US" sz="900" dirty="0">
                        <a:latin typeface="Avenir Light" charset="0"/>
                        <a:ea typeface="Avenir Light" charset="0"/>
                        <a:cs typeface="Avenir Light" charset="0"/>
                      </a:endParaRPr>
                    </a:p>
                  </a:txBody>
                  <a:tcPr marL="91440" marR="91440" marT="45720" marB="45720" anchor="t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  <a:latin typeface="Avenir Light" pitchFamily="34" charset="0"/>
                          <a:ea typeface="Avenir Light" pitchFamily="34" charset="-122"/>
                          <a:cs typeface="Avenir Light" pitchFamily="34" charset="-120"/>
                        </a:rPr>
                        <a:t>5.6</a:t>
                      </a:r>
                      <a:endParaRPr lang="en-US" sz="900" dirty="0">
                        <a:latin typeface="Avenir Light" charset="0"/>
                        <a:ea typeface="Avenir Light" charset="0"/>
                        <a:cs typeface="Avenir Light" charset="0"/>
                      </a:endParaRPr>
                    </a:p>
                  </a:txBody>
                  <a:tcPr marL="91440" marR="91440" marT="45720" marB="45720" anchor="t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  <a:latin typeface="Avenir Light" pitchFamily="34" charset="0"/>
                          <a:ea typeface="Avenir Light" pitchFamily="34" charset="-122"/>
                          <a:cs typeface="Avenir Light" pitchFamily="34" charset="-120"/>
                        </a:rPr>
                        <a:t>Schedule meetings with target MPs/officials to present findings</a:t>
                      </a:r>
                      <a:endParaRPr lang="en-US" sz="900" dirty="0">
                        <a:latin typeface="Avenir Light" charset="0"/>
                        <a:ea typeface="Avenir Light" charset="0"/>
                        <a:cs typeface="Avenir Light" charset="0"/>
                      </a:endParaRPr>
                    </a:p>
                  </a:txBody>
                  <a:tcPr marL="91440" marR="91440" marT="45720" marB="45720" anchor="t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  <a:latin typeface="Avenir Light" pitchFamily="34" charset="0"/>
                          <a:ea typeface="Avenir Light" pitchFamily="34" charset="-122"/>
                          <a:cs typeface="Avenir Light" pitchFamily="34" charset="-120"/>
                        </a:rPr>
                        <a:t>Action 3 Lead</a:t>
                      </a:r>
                      <a:endParaRPr lang="en-US" sz="900" dirty="0">
                        <a:latin typeface="Avenir Light" charset="0"/>
                        <a:ea typeface="Avenir Light" charset="0"/>
                        <a:cs typeface="Avenir Light" charset="0"/>
                      </a:endParaRPr>
                    </a:p>
                  </a:txBody>
                  <a:tcPr marL="91440" marR="91440" marT="45720" marB="45720" anchor="t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  <a:latin typeface="Avenir Light" pitchFamily="34" charset="0"/>
                          <a:ea typeface="Avenir Light" pitchFamily="34" charset="-122"/>
                          <a:cs typeface="Avenir Light" pitchFamily="34" charset="-120"/>
                        </a:rPr>
                        <a:t>May-Jun 2026</a:t>
                      </a:r>
                      <a:endParaRPr lang="en-US" sz="900" dirty="0">
                        <a:latin typeface="Avenir Light" charset="0"/>
                        <a:ea typeface="Avenir Light" charset="0"/>
                        <a:cs typeface="Avenir Light" charset="0"/>
                      </a:endParaRPr>
                    </a:p>
                  </a:txBody>
                  <a:tcPr marL="91440" marR="91440" marT="45720" marB="45720" anchor="t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675120" y="146304"/>
            <a:ext cx="2368296" cy="292608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347472" y="4581144"/>
            <a:ext cx="8421624" cy="192024"/>
          </a:xfrm>
          <a:prstGeom prst="rect">
            <a:avLst/>
          </a:prstGeom>
          <a:solidFill>
            <a:srgbClr val="C00000"/>
          </a:solidFill>
          <a:ln/>
        </p:spPr>
      </p:sp>
      <p:sp>
        <p:nvSpPr>
          <p:cNvPr id="4" name="Text 1"/>
          <p:cNvSpPr/>
          <p:nvPr/>
        </p:nvSpPr>
        <p:spPr>
          <a:xfrm>
            <a:off x="512064" y="4581144"/>
            <a:ext cx="475488" cy="1920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Avenir Heavy" pitchFamily="34" charset="0"/>
                <a:ea typeface="Avenir Heavy" pitchFamily="34" charset="-122"/>
                <a:cs typeface="Avenir Heavy" pitchFamily="34" charset="-120"/>
              </a:rPr>
              <a:t>14</a:t>
            </a:r>
            <a:endParaRPr lang="en-US" sz="900" dirty="0"/>
          </a:p>
        </p:txBody>
      </p:sp>
      <p:sp>
        <p:nvSpPr>
          <p:cNvPr id="5" name="Text 2"/>
          <p:cNvSpPr/>
          <p:nvPr/>
        </p:nvSpPr>
        <p:spPr>
          <a:xfrm>
            <a:off x="347472" y="301752"/>
            <a:ext cx="5943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33578"/>
                </a:solidFill>
                <a:latin typeface="Avenir Heavy" pitchFamily="34" charset="0"/>
                <a:ea typeface="Avenir Heavy" pitchFamily="34" charset="-122"/>
                <a:cs typeface="Avenir Heavy" pitchFamily="34" charset="-120"/>
              </a:rPr>
              <a:t>Important: Lobbying Timeline</a:t>
            </a:r>
            <a:endParaRPr lang="en-US" sz="2800" dirty="0"/>
          </a:p>
        </p:txBody>
      </p:sp>
      <p:sp>
        <p:nvSpPr>
          <p:cNvPr id="6" name="Text 3"/>
          <p:cNvSpPr/>
          <p:nvPr/>
        </p:nvSpPr>
        <p:spPr>
          <a:xfrm>
            <a:off x="502920" y="1051560"/>
            <a:ext cx="8046720" cy="3200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400"/>
              </a:spcAft>
              <a:buNone/>
            </a:pPr>
            <a:r>
              <a:rPr lang="en-US" sz="1600" b="1" dirty="0">
                <a:solidFill>
                  <a:srgbClr val="C21818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The May 2026 deadline for Action 3 is likely too tight for full lobbying impact.</a:t>
            </a:r>
            <a:endParaRPr lang="en-US" sz="1600" dirty="0"/>
          </a:p>
          <a:p>
            <a:pPr indent="0" marL="0">
              <a:spcAft>
                <a:spcPts val="400"/>
              </a:spcAft>
              <a:buNone/>
            </a:pPr>
            <a:endParaRPr lang="en-US" sz="1600" dirty="0"/>
          </a:p>
          <a:p>
            <a:pPr indent="0" marL="0">
              <a:spcAft>
                <a:spcPts val="400"/>
              </a:spcAft>
              <a:buNone/>
            </a:pPr>
            <a:r>
              <a:rPr lang="en-US" sz="1600" b="1" dirty="0">
                <a:solidFill>
                  <a:srgbClr val="000000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Recommended reframing:</a:t>
            </a:r>
            <a:endParaRPr lang="en-US" sz="1600" dirty="0"/>
          </a:p>
          <a:p>
            <a:pPr indent="0" marL="0">
              <a:spcAft>
                <a:spcPts val="400"/>
              </a:spcAft>
              <a:buNone/>
            </a:pPr>
            <a:endParaRPr lang="en-US" sz="16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600" dirty="0">
                <a:solidFill>
                  <a:srgbClr val="000000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Evidence collection and synthesis complete by May 2026</a:t>
            </a:r>
            <a:endParaRPr lang="en-US" sz="1600" dirty="0"/>
          </a:p>
          <a:p>
            <a:pPr indent="0" marL="0">
              <a:spcAft>
                <a:spcPts val="400"/>
              </a:spcAft>
              <a:buNone/>
            </a:pPr>
            <a:endParaRPr lang="en-US" sz="16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600" dirty="0">
                <a:solidFill>
                  <a:srgbClr val="000000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Active lobbying June — October 2026</a:t>
            </a:r>
            <a:endParaRPr lang="en-US" sz="1600" dirty="0"/>
          </a:p>
          <a:p>
            <a:pPr indent="0" marL="0">
              <a:spcAft>
                <a:spcPts val="400"/>
              </a:spcAft>
              <a:buNone/>
            </a:pPr>
            <a:endParaRPr lang="en-US" sz="1600" dirty="0"/>
          </a:p>
          <a:p>
            <a:pPr indent="0" marL="0">
              <a:spcAft>
                <a:spcPts val="400"/>
              </a:spcAft>
              <a:buNone/>
            </a:pPr>
            <a:r>
              <a:rPr lang="en-US" sz="1600" b="1" dirty="0">
                <a:solidFill>
                  <a:srgbClr val="000000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Key advocacy moments:</a:t>
            </a:r>
            <a:endParaRPr lang="en-US" sz="1600" dirty="0"/>
          </a:p>
          <a:p>
            <a:pPr indent="0" marL="0">
              <a:spcAft>
                <a:spcPts val="400"/>
              </a:spcAft>
              <a:buNone/>
            </a:pPr>
            <a:endParaRPr lang="en-US" sz="1600" dirty="0"/>
          </a:p>
          <a:p>
            <a:pPr lvl="1" marL="685800" indent="-342900">
              <a:spcAft>
                <a:spcPts val="400"/>
              </a:spcAft>
              <a:buSzPct val="100000"/>
              <a:buChar char="•"/>
            </a:pPr>
            <a:r>
              <a:rPr lang="en-US" sz="1600" dirty="0">
                <a:solidFill>
                  <a:srgbClr val="000000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Southport anniversary (July 2026)</a:t>
            </a:r>
            <a:endParaRPr lang="en-US" sz="1600" dirty="0"/>
          </a:p>
          <a:p>
            <a:pPr indent="0" marL="0">
              <a:spcAft>
                <a:spcPts val="400"/>
              </a:spcAft>
              <a:buNone/>
            </a:pPr>
            <a:endParaRPr lang="en-US" sz="1600" dirty="0"/>
          </a:p>
          <a:p>
            <a:pPr lvl="1" marL="685800" indent="-342900">
              <a:spcAft>
                <a:spcPts val="400"/>
              </a:spcAft>
              <a:buSzPct val="100000"/>
              <a:buChar char="•"/>
            </a:pPr>
            <a:r>
              <a:rPr lang="en-US" sz="1600" dirty="0">
                <a:solidFill>
                  <a:srgbClr val="000000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Peacehaven anniversary (October 2026)</a:t>
            </a:r>
            <a:endParaRPr lang="en-US" sz="16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675120" y="146304"/>
            <a:ext cx="2368296" cy="292608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347472" y="4581144"/>
            <a:ext cx="8421624" cy="192024"/>
          </a:xfrm>
          <a:prstGeom prst="rect">
            <a:avLst/>
          </a:prstGeom>
          <a:solidFill>
            <a:srgbClr val="C00000"/>
          </a:solidFill>
          <a:ln/>
        </p:spPr>
      </p:sp>
      <p:sp>
        <p:nvSpPr>
          <p:cNvPr id="4" name="Text 1"/>
          <p:cNvSpPr/>
          <p:nvPr/>
        </p:nvSpPr>
        <p:spPr>
          <a:xfrm>
            <a:off x="512064" y="4581144"/>
            <a:ext cx="475488" cy="1920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Avenir Heavy" pitchFamily="34" charset="0"/>
                <a:ea typeface="Avenir Heavy" pitchFamily="34" charset="-122"/>
                <a:cs typeface="Avenir Heavy" pitchFamily="34" charset="-120"/>
              </a:rPr>
              <a:t>15</a:t>
            </a:r>
            <a:endParaRPr lang="en-US" sz="900" dirty="0"/>
          </a:p>
        </p:txBody>
      </p:sp>
      <p:sp>
        <p:nvSpPr>
          <p:cNvPr id="5" name="Text 2"/>
          <p:cNvSpPr/>
          <p:nvPr/>
        </p:nvSpPr>
        <p:spPr>
          <a:xfrm>
            <a:off x="347472" y="301752"/>
            <a:ext cx="5943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33578"/>
                </a:solidFill>
                <a:latin typeface="Avenir Heavy" pitchFamily="34" charset="0"/>
                <a:ea typeface="Avenir Heavy" pitchFamily="34" charset="-122"/>
                <a:cs typeface="Avenir Heavy" pitchFamily="34" charset="-120"/>
              </a:rPr>
              <a:t>Monitoring Milestones</a:t>
            </a:r>
            <a:endParaRPr lang="en-US" sz="2800" dirty="0"/>
          </a:p>
        </p:txBody>
      </p:sp>
      <p:graphicFrame>
        <p:nvGraphicFramePr>
          <p:cNvPr id="16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347472" y="960120"/>
          <a:ext cx="8421624" cy="914400"/>
        </p:xfrm>
        <a:graphic>
          <a:graphicData uri="http://schemas.openxmlformats.org/drawingml/2006/table">
            <a:tbl>
              <a:tblPr/>
              <a:tblGrid>
                <a:gridCol w="2194560"/>
                <a:gridCol w="1188720"/>
                <a:gridCol w="5038344"/>
              </a:tblGrid>
              <a:tr h="292608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FFFFFF"/>
                          </a:solidFill>
                          <a:latin typeface="Avenir Heavy" pitchFamily="34" charset="0"/>
                          <a:ea typeface="Avenir Heavy" pitchFamily="34" charset="-122"/>
                          <a:cs typeface="Avenir Heavy" pitchFamily="34" charset="-120"/>
                        </a:rPr>
                        <a:t>Milestone</a:t>
                      </a:r>
                      <a:endParaRPr lang="en-US" sz="900" dirty="0">
                        <a:latin typeface="Avenir Heavy" charset="0"/>
                        <a:ea typeface="Avenir Heavy" charset="0"/>
                        <a:cs typeface="Avenir Heavy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3357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FFFFFF"/>
                          </a:solidFill>
                          <a:latin typeface="Avenir Heavy" pitchFamily="34" charset="0"/>
                          <a:ea typeface="Avenir Heavy" pitchFamily="34" charset="-122"/>
                          <a:cs typeface="Avenir Heavy" pitchFamily="34" charset="-120"/>
                        </a:rPr>
                        <a:t>Target Date</a:t>
                      </a:r>
                      <a:endParaRPr lang="en-US" sz="900" dirty="0">
                        <a:latin typeface="Avenir Heavy" charset="0"/>
                        <a:ea typeface="Avenir Heavy" charset="0"/>
                        <a:cs typeface="Avenir Heavy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3357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FFFFFF"/>
                          </a:solidFill>
                          <a:latin typeface="Avenir Heavy" pitchFamily="34" charset="0"/>
                          <a:ea typeface="Avenir Heavy" pitchFamily="34" charset="-122"/>
                          <a:cs typeface="Avenir Heavy" pitchFamily="34" charset="-120"/>
                        </a:rPr>
                        <a:t>How We'll Know It's Done</a:t>
                      </a:r>
                      <a:endParaRPr lang="en-US" sz="900" dirty="0">
                        <a:latin typeface="Avenir Heavy" charset="0"/>
                        <a:ea typeface="Avenir Heavy" charset="0"/>
                        <a:cs typeface="Avenir Heavy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33578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  <a:latin typeface="Avenir Light" pitchFamily="34" charset="0"/>
                          <a:ea typeface="Avenir Light" pitchFamily="34" charset="-122"/>
                          <a:cs typeface="Avenir Light" pitchFamily="34" charset="-120"/>
                        </a:rPr>
                        <a:t>Leads assigned</a:t>
                      </a:r>
                      <a:endParaRPr lang="en-US" sz="900" dirty="0">
                        <a:latin typeface="Avenir Light" charset="0"/>
                        <a:ea typeface="Avenir Light" charset="0"/>
                        <a:cs typeface="Avenir Light" charset="0"/>
                      </a:endParaRPr>
                    </a:p>
                  </a:txBody>
                  <a:tcPr marL="91440" marR="91440" marT="45720" marB="45720" anchor="t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  <a:latin typeface="Avenir Light" pitchFamily="34" charset="0"/>
                          <a:ea typeface="Avenir Light" pitchFamily="34" charset="-122"/>
                          <a:cs typeface="Avenir Light" pitchFamily="34" charset="-120"/>
                        </a:rPr>
                        <a:t>14 Mar 2026</a:t>
                      </a:r>
                      <a:endParaRPr lang="en-US" sz="900" dirty="0">
                        <a:latin typeface="Avenir Light" charset="0"/>
                        <a:ea typeface="Avenir Light" charset="0"/>
                        <a:cs typeface="Avenir Light" charset="0"/>
                      </a:endParaRPr>
                    </a:p>
                  </a:txBody>
                  <a:tcPr marL="91440" marR="91440" marT="45720" marB="45720" anchor="t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  <a:latin typeface="Avenir Light" pitchFamily="34" charset="0"/>
                          <a:ea typeface="Avenir Light" pitchFamily="34" charset="-122"/>
                          <a:cs typeface="Avenir Light" pitchFamily="34" charset="-120"/>
                        </a:rPr>
                        <a:t>Named individuals confirmed in README</a:t>
                      </a:r>
                      <a:endParaRPr lang="en-US" sz="900" dirty="0">
                        <a:latin typeface="Avenir Light" charset="0"/>
                        <a:ea typeface="Avenir Light" charset="0"/>
                        <a:cs typeface="Avenir Light" charset="0"/>
                      </a:endParaRPr>
                    </a:p>
                  </a:txBody>
                  <a:tcPr marL="91440" marR="91440" marT="45720" marB="45720" anchor="t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  <a:latin typeface="Avenir Light" pitchFamily="34" charset="0"/>
                          <a:ea typeface="Avenir Light" pitchFamily="34" charset="-122"/>
                          <a:cs typeface="Avenir Light" pitchFamily="34" charset="-120"/>
                        </a:rPr>
                        <a:t>Kickoff meeting held</a:t>
                      </a:r>
                      <a:endParaRPr lang="en-US" sz="900" dirty="0">
                        <a:latin typeface="Avenir Light" charset="0"/>
                        <a:ea typeface="Avenir Light" charset="0"/>
                        <a:cs typeface="Avenir Light" charset="0"/>
                      </a:endParaRPr>
                    </a:p>
                  </a:txBody>
                  <a:tcPr marL="91440" marR="91440" marT="45720" marB="45720" anchor="t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  <a:latin typeface="Avenir Light" pitchFamily="34" charset="0"/>
                          <a:ea typeface="Avenir Light" pitchFamily="34" charset="-122"/>
                          <a:cs typeface="Avenir Light" pitchFamily="34" charset="-120"/>
                        </a:rPr>
                        <a:t>21 Mar 2026</a:t>
                      </a:r>
                      <a:endParaRPr lang="en-US" sz="900" dirty="0">
                        <a:latin typeface="Avenir Light" charset="0"/>
                        <a:ea typeface="Avenir Light" charset="0"/>
                        <a:cs typeface="Avenir Light" charset="0"/>
                      </a:endParaRPr>
                    </a:p>
                  </a:txBody>
                  <a:tcPr marL="91440" marR="91440" marT="45720" marB="45720" anchor="t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  <a:latin typeface="Avenir Light" pitchFamily="34" charset="0"/>
                          <a:ea typeface="Avenir Light" pitchFamily="34" charset="-122"/>
                          <a:cs typeface="Avenir Light" pitchFamily="34" charset="-120"/>
                        </a:rPr>
                        <a:t>Meeting notes circulated</a:t>
                      </a:r>
                      <a:endParaRPr lang="en-US" sz="900" dirty="0">
                        <a:latin typeface="Avenir Light" charset="0"/>
                        <a:ea typeface="Avenir Light" charset="0"/>
                        <a:cs typeface="Avenir Light" charset="0"/>
                      </a:endParaRPr>
                    </a:p>
                  </a:txBody>
                  <a:tcPr marL="91440" marR="91440" marT="45720" marB="45720" anchor="t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</a:tr>
              <a:tr h="41148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  <a:latin typeface="Avenir Light" pitchFamily="34" charset="0"/>
                          <a:ea typeface="Avenir Light" pitchFamily="34" charset="-122"/>
                          <a:cs typeface="Avenir Light" pitchFamily="34" charset="-120"/>
                        </a:rPr>
                        <a:t>Content finalised</a:t>
                      </a:r>
                      <a:endParaRPr lang="en-US" sz="900" dirty="0">
                        <a:latin typeface="Avenir Light" charset="0"/>
                        <a:ea typeface="Avenir Light" charset="0"/>
                        <a:cs typeface="Avenir Light" charset="0"/>
                      </a:endParaRPr>
                    </a:p>
                  </a:txBody>
                  <a:tcPr marL="91440" marR="91440" marT="45720" marB="45720" anchor="t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  <a:latin typeface="Avenir Light" pitchFamily="34" charset="0"/>
                          <a:ea typeface="Avenir Light" pitchFamily="34" charset="-122"/>
                          <a:cs typeface="Avenir Light" pitchFamily="34" charset="-120"/>
                        </a:rPr>
                        <a:t>28 Mar 2026</a:t>
                      </a:r>
                      <a:endParaRPr lang="en-US" sz="900" dirty="0">
                        <a:latin typeface="Avenir Light" charset="0"/>
                        <a:ea typeface="Avenir Light" charset="0"/>
                        <a:cs typeface="Avenir Light" charset="0"/>
                      </a:endParaRPr>
                    </a:p>
                  </a:txBody>
                  <a:tcPr marL="91440" marR="91440" marT="45720" marB="45720" anchor="t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  <a:latin typeface="Avenir Light" pitchFamily="34" charset="0"/>
                          <a:ea typeface="Avenir Light" pitchFamily="34" charset="-122"/>
                          <a:cs typeface="Avenir Light" pitchFamily="34" charset="-120"/>
                        </a:rPr>
                        <a:t>All documents at v1.0+, PSMS form contact details confirmed</a:t>
                      </a:r>
                      <a:endParaRPr lang="en-US" sz="900" dirty="0">
                        <a:latin typeface="Avenir Light" charset="0"/>
                        <a:ea typeface="Avenir Light" charset="0"/>
                        <a:cs typeface="Avenir Light" charset="0"/>
                      </a:endParaRPr>
                    </a:p>
                  </a:txBody>
                  <a:tcPr marL="91440" marR="91440" marT="45720" marB="45720" anchor="t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  <a:latin typeface="Avenir Light" pitchFamily="34" charset="0"/>
                          <a:ea typeface="Avenir Light" pitchFamily="34" charset="-122"/>
                          <a:cs typeface="Avenir Light" pitchFamily="34" charset="-120"/>
                        </a:rPr>
                        <a:t>Distribution pack live</a:t>
                      </a:r>
                      <a:endParaRPr lang="en-US" sz="900" dirty="0">
                        <a:latin typeface="Avenir Light" charset="0"/>
                        <a:ea typeface="Avenir Light" charset="0"/>
                        <a:cs typeface="Avenir Light" charset="0"/>
                      </a:endParaRPr>
                    </a:p>
                  </a:txBody>
                  <a:tcPr marL="91440" marR="91440" marT="45720" marB="45720" anchor="t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  <a:latin typeface="Avenir Light" pitchFamily="34" charset="0"/>
                          <a:ea typeface="Avenir Light" pitchFamily="34" charset="-122"/>
                          <a:cs typeface="Avenir Light" pitchFamily="34" charset="-120"/>
                        </a:rPr>
                        <a:t>4 Apr 2026</a:t>
                      </a:r>
                      <a:endParaRPr lang="en-US" sz="900" dirty="0">
                        <a:latin typeface="Avenir Light" charset="0"/>
                        <a:ea typeface="Avenir Light" charset="0"/>
                        <a:cs typeface="Avenir Light" charset="0"/>
                      </a:endParaRPr>
                    </a:p>
                  </a:txBody>
                  <a:tcPr marL="91440" marR="91440" marT="45720" marB="45720" anchor="t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  <a:latin typeface="Avenir Light" pitchFamily="34" charset="0"/>
                          <a:ea typeface="Avenir Light" pitchFamily="34" charset="-122"/>
                          <a:cs typeface="Avenir Light" pitchFamily="34" charset="-120"/>
                        </a:rPr>
                        <a:t>URL accessible and shared</a:t>
                      </a:r>
                      <a:endParaRPr lang="en-US" sz="900" dirty="0">
                        <a:latin typeface="Avenir Light" charset="0"/>
                        <a:ea typeface="Avenir Light" charset="0"/>
                        <a:cs typeface="Avenir Light" charset="0"/>
                      </a:endParaRPr>
                    </a:p>
                  </a:txBody>
                  <a:tcPr marL="91440" marR="91440" marT="45720" marB="45720" anchor="t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  <a:latin typeface="Avenir Light" pitchFamily="34" charset="0"/>
                          <a:ea typeface="Avenir Light" pitchFamily="34" charset="-122"/>
                          <a:cs typeface="Avenir Light" pitchFamily="34" charset="-120"/>
                        </a:rPr>
                        <a:t>First webinar delivered</a:t>
                      </a:r>
                      <a:endParaRPr lang="en-US" sz="900" dirty="0">
                        <a:latin typeface="Avenir Light" charset="0"/>
                        <a:ea typeface="Avenir Light" charset="0"/>
                        <a:cs typeface="Avenir Light" charset="0"/>
                      </a:endParaRPr>
                    </a:p>
                  </a:txBody>
                  <a:tcPr marL="91440" marR="91440" marT="45720" marB="45720" anchor="t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  <a:latin typeface="Avenir Light" pitchFamily="34" charset="0"/>
                          <a:ea typeface="Avenir Light" pitchFamily="34" charset="-122"/>
                          <a:cs typeface="Avenir Light" pitchFamily="34" charset="-120"/>
                        </a:rPr>
                        <a:t>18 Apr 2026</a:t>
                      </a:r>
                      <a:endParaRPr lang="en-US" sz="900" dirty="0">
                        <a:latin typeface="Avenir Light" charset="0"/>
                        <a:ea typeface="Avenir Light" charset="0"/>
                        <a:cs typeface="Avenir Light" charset="0"/>
                      </a:endParaRPr>
                    </a:p>
                  </a:txBody>
                  <a:tcPr marL="91440" marR="91440" marT="45720" marB="45720" anchor="t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  <a:latin typeface="Avenir Light" pitchFamily="34" charset="0"/>
                          <a:ea typeface="Avenir Light" pitchFamily="34" charset="-122"/>
                          <a:cs typeface="Avenir Light" pitchFamily="34" charset="-120"/>
                        </a:rPr>
                        <a:t>Recording available, attendance logged</a:t>
                      </a:r>
                      <a:endParaRPr lang="en-US" sz="900" dirty="0">
                        <a:latin typeface="Avenir Light" charset="0"/>
                        <a:ea typeface="Avenir Light" charset="0"/>
                        <a:cs typeface="Avenir Light" charset="0"/>
                      </a:endParaRPr>
                    </a:p>
                  </a:txBody>
                  <a:tcPr marL="91440" marR="91440" marT="45720" marB="45720" anchor="t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  <a:latin typeface="Avenir Light" pitchFamily="34" charset="0"/>
                          <a:ea typeface="Avenir Light" pitchFamily="34" charset="-122"/>
                          <a:cs typeface="Avenir Light" pitchFamily="34" charset="-120"/>
                        </a:rPr>
                        <a:t>PSMS responses collected</a:t>
                      </a:r>
                      <a:endParaRPr lang="en-US" sz="900" dirty="0">
                        <a:latin typeface="Avenir Light" charset="0"/>
                        <a:ea typeface="Avenir Light" charset="0"/>
                        <a:cs typeface="Avenir Light" charset="0"/>
                      </a:endParaRPr>
                    </a:p>
                  </a:txBody>
                  <a:tcPr marL="91440" marR="91440" marT="45720" marB="45720" anchor="t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  <a:latin typeface="Avenir Light" pitchFamily="34" charset="0"/>
                          <a:ea typeface="Avenir Light" pitchFamily="34" charset="-122"/>
                          <a:cs typeface="Avenir Light" pitchFamily="34" charset="-120"/>
                        </a:rPr>
                        <a:t>2 May 2026</a:t>
                      </a:r>
                      <a:endParaRPr lang="en-US" sz="900" dirty="0">
                        <a:latin typeface="Avenir Light" charset="0"/>
                        <a:ea typeface="Avenir Light" charset="0"/>
                        <a:cs typeface="Avenir Light" charset="0"/>
                      </a:endParaRPr>
                    </a:p>
                  </a:txBody>
                  <a:tcPr marL="91440" marR="91440" marT="45720" marB="45720" anchor="t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  <a:latin typeface="Avenir Light" pitchFamily="34" charset="0"/>
                          <a:ea typeface="Avenir Light" pitchFamily="34" charset="-122"/>
                          <a:cs typeface="Avenir Light" pitchFamily="34" charset="-120"/>
                        </a:rPr>
                        <a:t>50+ responses received</a:t>
                      </a:r>
                      <a:endParaRPr lang="en-US" sz="900" dirty="0">
                        <a:latin typeface="Avenir Light" charset="0"/>
                        <a:ea typeface="Avenir Light" charset="0"/>
                        <a:cs typeface="Avenir Light" charset="0"/>
                      </a:endParaRPr>
                    </a:p>
                  </a:txBody>
                  <a:tcPr marL="91440" marR="91440" marT="45720" marB="45720" anchor="t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  <a:latin typeface="Avenir Light" pitchFamily="34" charset="0"/>
                          <a:ea typeface="Avenir Light" pitchFamily="34" charset="-122"/>
                          <a:cs typeface="Avenir Light" pitchFamily="34" charset="-120"/>
                        </a:rPr>
                        <a:t>Evidence synthesis complete</a:t>
                      </a:r>
                      <a:endParaRPr lang="en-US" sz="900" dirty="0">
                        <a:latin typeface="Avenir Light" charset="0"/>
                        <a:ea typeface="Avenir Light" charset="0"/>
                        <a:cs typeface="Avenir Light" charset="0"/>
                      </a:endParaRPr>
                    </a:p>
                  </a:txBody>
                  <a:tcPr marL="91440" marR="91440" marT="45720" marB="45720" anchor="t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  <a:latin typeface="Avenir Light" pitchFamily="34" charset="0"/>
                          <a:ea typeface="Avenir Light" pitchFamily="34" charset="-122"/>
                          <a:cs typeface="Avenir Light" pitchFamily="34" charset="-120"/>
                        </a:rPr>
                        <a:t>16 May 2026</a:t>
                      </a:r>
                      <a:endParaRPr lang="en-US" sz="900" dirty="0">
                        <a:latin typeface="Avenir Light" charset="0"/>
                        <a:ea typeface="Avenir Light" charset="0"/>
                        <a:cs typeface="Avenir Light" charset="0"/>
                      </a:endParaRPr>
                    </a:p>
                  </a:txBody>
                  <a:tcPr marL="91440" marR="91440" marT="45720" marB="45720" anchor="t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  <a:latin typeface="Avenir Light" pitchFamily="34" charset="0"/>
                          <a:ea typeface="Avenir Light" pitchFamily="34" charset="-122"/>
                          <a:cs typeface="Avenir Light" pitchFamily="34" charset="-120"/>
                        </a:rPr>
                        <a:t>Summary report produced</a:t>
                      </a:r>
                      <a:endParaRPr lang="en-US" sz="900" dirty="0">
                        <a:latin typeface="Avenir Light" charset="0"/>
                        <a:ea typeface="Avenir Light" charset="0"/>
                        <a:cs typeface="Avenir Light" charset="0"/>
                      </a:endParaRPr>
                    </a:p>
                  </a:txBody>
                  <a:tcPr marL="91440" marR="91440" marT="45720" marB="45720" anchor="t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675120" y="146304"/>
            <a:ext cx="2368296" cy="292608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347472" y="4581144"/>
            <a:ext cx="8421624" cy="192024"/>
          </a:xfrm>
          <a:prstGeom prst="rect">
            <a:avLst/>
          </a:prstGeom>
          <a:solidFill>
            <a:srgbClr val="C00000"/>
          </a:solidFill>
          <a:ln/>
        </p:spPr>
      </p:sp>
      <p:sp>
        <p:nvSpPr>
          <p:cNvPr id="4" name="Text 1"/>
          <p:cNvSpPr/>
          <p:nvPr/>
        </p:nvSpPr>
        <p:spPr>
          <a:xfrm>
            <a:off x="512064" y="4581144"/>
            <a:ext cx="475488" cy="1920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Avenir Heavy" pitchFamily="34" charset="0"/>
                <a:ea typeface="Avenir Heavy" pitchFamily="34" charset="-122"/>
                <a:cs typeface="Avenir Heavy" pitchFamily="34" charset="-120"/>
              </a:rPr>
              <a:t>16</a:t>
            </a:r>
            <a:endParaRPr lang="en-US" sz="900" dirty="0"/>
          </a:p>
        </p:txBody>
      </p:sp>
      <p:sp>
        <p:nvSpPr>
          <p:cNvPr id="5" name="Text 2"/>
          <p:cNvSpPr/>
          <p:nvPr/>
        </p:nvSpPr>
        <p:spPr>
          <a:xfrm>
            <a:off x="347472" y="301752"/>
            <a:ext cx="5943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33578"/>
                </a:solidFill>
                <a:latin typeface="Avenir Heavy" pitchFamily="34" charset="0"/>
                <a:ea typeface="Avenir Heavy" pitchFamily="34" charset="-122"/>
                <a:cs typeface="Avenir Heavy" pitchFamily="34" charset="-120"/>
              </a:rPr>
              <a:t>Risks &amp; Mitigations</a:t>
            </a:r>
            <a:endParaRPr lang="en-US" sz="2800" dirty="0"/>
          </a:p>
        </p:txBody>
      </p:sp>
      <p:graphicFrame>
        <p:nvGraphicFramePr>
          <p:cNvPr id="17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347472" y="960120"/>
          <a:ext cx="8421624" cy="914400"/>
        </p:xfrm>
        <a:graphic>
          <a:graphicData uri="http://schemas.openxmlformats.org/drawingml/2006/table">
            <a:tbl>
              <a:tblPr/>
              <a:tblGrid>
                <a:gridCol w="3657600"/>
                <a:gridCol w="4764024"/>
              </a:tblGrid>
              <a:tr h="292608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FFFFFF"/>
                          </a:solidFill>
                          <a:latin typeface="Avenir Heavy" pitchFamily="34" charset="0"/>
                          <a:ea typeface="Avenir Heavy" pitchFamily="34" charset="-122"/>
                          <a:cs typeface="Avenir Heavy" pitchFamily="34" charset="-120"/>
                        </a:rPr>
                        <a:t>Risk</a:t>
                      </a:r>
                      <a:endParaRPr lang="en-US" sz="900" dirty="0">
                        <a:latin typeface="Avenir Heavy" charset="0"/>
                        <a:ea typeface="Avenir Heavy" charset="0"/>
                        <a:cs typeface="Avenir Heavy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3357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FFFFFF"/>
                          </a:solidFill>
                          <a:latin typeface="Avenir Heavy" pitchFamily="34" charset="0"/>
                          <a:ea typeface="Avenir Heavy" pitchFamily="34" charset="-122"/>
                          <a:cs typeface="Avenir Heavy" pitchFamily="34" charset="-120"/>
                        </a:rPr>
                        <a:t>Mitigation</a:t>
                      </a:r>
                      <a:endParaRPr lang="en-US" sz="900" dirty="0">
                        <a:latin typeface="Avenir Heavy" charset="0"/>
                        <a:ea typeface="Avenir Heavy" charset="0"/>
                        <a:cs typeface="Avenir Heavy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33578"/>
                    </a:solidFill>
                  </a:tcPr>
                </a:tc>
              </a:tr>
              <a:tr h="50292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  <a:latin typeface="Avenir Light" pitchFamily="34" charset="0"/>
                          <a:ea typeface="Avenir Light" pitchFamily="34" charset="-122"/>
                          <a:cs typeface="Avenir Light" pitchFamily="34" charset="-120"/>
                        </a:rPr>
                        <a:t>No leads assigned — everything stalls</a:t>
                      </a:r>
                      <a:endParaRPr lang="en-US" sz="900" dirty="0">
                        <a:latin typeface="Avenir Light" charset="0"/>
                        <a:ea typeface="Avenir Light" charset="0"/>
                        <a:cs typeface="Avenir Light" charset="0"/>
                      </a:endParaRPr>
                    </a:p>
                  </a:txBody>
                  <a:tcPr marL="91440" marR="91440" marT="45720" marB="45720" anchor="t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  <a:latin typeface="Avenir Light" pitchFamily="34" charset="0"/>
                          <a:ea typeface="Avenir Light" pitchFamily="34" charset="-122"/>
                          <a:cs typeface="Avenir Light" pitchFamily="34" charset="-120"/>
                        </a:rPr>
                        <a:t>Escalate to IAG Stewardship Group immediately; this is the #1 blocker</a:t>
                      </a:r>
                      <a:endParaRPr lang="en-US" sz="900" dirty="0">
                        <a:latin typeface="Avenir Light" charset="0"/>
                        <a:ea typeface="Avenir Light" charset="0"/>
                        <a:cs typeface="Avenir Light" charset="0"/>
                      </a:endParaRPr>
                    </a:p>
                  </a:txBody>
                  <a:tcPr marL="91440" marR="91440" marT="45720" marB="45720" anchor="t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30352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  <a:latin typeface="Avenir Light" pitchFamily="34" charset="0"/>
                          <a:ea typeface="Avenir Light" pitchFamily="34" charset="-122"/>
                          <a:cs typeface="Avenir Light" pitchFamily="34" charset="-120"/>
                        </a:rPr>
                        <a:t>Low response rate on PSMS form — insufficient evidence base</a:t>
                      </a:r>
                      <a:endParaRPr lang="en-US" sz="900" dirty="0">
                        <a:latin typeface="Avenir Light" charset="0"/>
                        <a:ea typeface="Avenir Light" charset="0"/>
                        <a:cs typeface="Avenir Light" charset="0"/>
                      </a:endParaRPr>
                    </a:p>
                  </a:txBody>
                  <a:tcPr marL="91440" marR="91440" marT="45720" marB="45720" anchor="t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  <a:latin typeface="Avenir Light" pitchFamily="34" charset="0"/>
                          <a:ea typeface="Avenir Light" pitchFamily="34" charset="-122"/>
                          <a:cs typeface="Avenir Light" pitchFamily="34" charset="-120"/>
                        </a:rPr>
                        <a:t>Use multiple channels, follow up personally with known mosques, offer phone-based completion</a:t>
                      </a:r>
                      <a:endParaRPr lang="en-US" sz="900" dirty="0">
                        <a:latin typeface="Avenir Light" charset="0"/>
                        <a:ea typeface="Avenir Light" charset="0"/>
                        <a:cs typeface="Avenir Light" charset="0"/>
                      </a:endParaRPr>
                    </a:p>
                  </a:txBody>
                  <a:tcPr marL="91440" marR="91440" marT="45720" marB="45720" anchor="t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</a:tr>
              <a:tr h="530352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  <a:latin typeface="Avenir Light" pitchFamily="34" charset="0"/>
                          <a:ea typeface="Avenir Light" pitchFamily="34" charset="-122"/>
                          <a:cs typeface="Avenir Light" pitchFamily="34" charset="-120"/>
                        </a:rPr>
                        <a:t>Webinar attendance is low — mosques don't engage</a:t>
                      </a:r>
                      <a:endParaRPr lang="en-US" sz="900" dirty="0">
                        <a:latin typeface="Avenir Light" charset="0"/>
                        <a:ea typeface="Avenir Light" charset="0"/>
                        <a:cs typeface="Avenir Light" charset="0"/>
                      </a:endParaRPr>
                    </a:p>
                  </a:txBody>
                  <a:tcPr marL="91440" marR="91440" marT="45720" marB="45720" anchor="t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  <a:latin typeface="Avenir Light" pitchFamily="34" charset="0"/>
                          <a:ea typeface="Avenir Light" pitchFamily="34" charset="-122"/>
                          <a:cs typeface="Avenir Light" pitchFamily="34" charset="-120"/>
                        </a:rPr>
                        <a:t>Record for on-demand viewing; promote via Friday khutbah templates; partner with MEND's existing training sessions</a:t>
                      </a:r>
                      <a:endParaRPr lang="en-US" sz="900" dirty="0">
                        <a:latin typeface="Avenir Light" charset="0"/>
                        <a:ea typeface="Avenir Light" charset="0"/>
                        <a:cs typeface="Avenir Light" charset="0"/>
                      </a:endParaRPr>
                    </a:p>
                  </a:txBody>
                  <a:tcPr marL="91440" marR="91440" marT="45720" marB="45720" anchor="t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30352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  <a:latin typeface="Avenir Light" pitchFamily="34" charset="0"/>
                          <a:ea typeface="Avenir Light" pitchFamily="34" charset="-122"/>
                          <a:cs typeface="Avenir Light" pitchFamily="34" charset="-120"/>
                        </a:rPr>
                        <a:t>May 2026 deadline is missed — content ready but not distributed</a:t>
                      </a:r>
                      <a:endParaRPr lang="en-US" sz="900" dirty="0">
                        <a:latin typeface="Avenir Light" charset="0"/>
                        <a:ea typeface="Avenir Light" charset="0"/>
                        <a:cs typeface="Avenir Light" charset="0"/>
                      </a:endParaRPr>
                    </a:p>
                  </a:txBody>
                  <a:tcPr marL="91440" marR="91440" marT="45720" marB="45720" anchor="t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  <a:latin typeface="Avenir Light" pitchFamily="34" charset="0"/>
                          <a:ea typeface="Avenir Light" pitchFamily="34" charset="-122"/>
                          <a:cs typeface="Avenir Light" pitchFamily="34" charset="-120"/>
                        </a:rPr>
                        <a:t>Accept phased delivery: content done by May, distribution and lobbying through summer/autumn 2026</a:t>
                      </a:r>
                      <a:endParaRPr lang="en-US" sz="900" dirty="0">
                        <a:latin typeface="Avenir Light" charset="0"/>
                        <a:ea typeface="Avenir Light" charset="0"/>
                        <a:cs typeface="Avenir Light" charset="0"/>
                      </a:endParaRPr>
                    </a:p>
                  </a:txBody>
                  <a:tcPr marL="91440" marR="91440" marT="45720" marB="45720" anchor="t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  <a:latin typeface="Avenir Light" pitchFamily="34" charset="0"/>
                          <a:ea typeface="Avenir Light" pitchFamily="34" charset="-122"/>
                          <a:cs typeface="Avenir Light" pitchFamily="34" charset="-120"/>
                        </a:rPr>
                        <a:t>Commercial premises gap — shops/restaurants feel excluded</a:t>
                      </a:r>
                      <a:endParaRPr lang="en-US" sz="900" dirty="0">
                        <a:latin typeface="Avenir Light" charset="0"/>
                        <a:ea typeface="Avenir Light" charset="0"/>
                        <a:cs typeface="Avenir Light" charset="0"/>
                      </a:endParaRPr>
                    </a:p>
                  </a:txBody>
                  <a:tcPr marL="91440" marR="91440" marT="45720" marB="45720" anchor="t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  <a:latin typeface="Avenir Light" pitchFamily="34" charset="0"/>
                          <a:ea typeface="Avenir Light" pitchFamily="34" charset="-122"/>
                          <a:cs typeface="Avenir Light" pitchFamily="34" charset="-120"/>
                        </a:rPr>
                        <a:t>Produce a targeted short guide; engage with halal trade bodies if they exist</a:t>
                      </a:r>
                      <a:endParaRPr lang="en-US" sz="900" dirty="0">
                        <a:latin typeface="Avenir Light" charset="0"/>
                        <a:ea typeface="Avenir Light" charset="0"/>
                        <a:cs typeface="Avenir Light" charset="0"/>
                      </a:endParaRPr>
                    </a:p>
                  </a:txBody>
                  <a:tcPr marL="91440" marR="91440" marT="45720" marB="45720" anchor="t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95181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 rot="1080000">
            <a:off x="-1371600" y="-1371600"/>
            <a:ext cx="5486400" cy="4572000"/>
          </a:xfrm>
          <a:prstGeom prst="rect">
            <a:avLst/>
          </a:prstGeom>
          <a:solidFill>
            <a:srgbClr val="7A1416">
              <a:alpha val="55000"/>
            </a:srgbClr>
          </a:solidFill>
          <a:ln/>
        </p:spPr>
      </p:sp>
      <p:sp>
        <p:nvSpPr>
          <p:cNvPr id="3" name="Shape 1"/>
          <p:cNvSpPr/>
          <p:nvPr/>
        </p:nvSpPr>
        <p:spPr>
          <a:xfrm rot="-1320000">
            <a:off x="5029200" y="1371600"/>
            <a:ext cx="6400800" cy="5486400"/>
          </a:xfrm>
          <a:prstGeom prst="rect">
            <a:avLst/>
          </a:prstGeom>
          <a:solidFill>
            <a:srgbClr val="7A1416">
              <a:alpha val="65000"/>
            </a:srgbClr>
          </a:solidFill>
          <a:ln/>
        </p:spPr>
      </p:sp>
      <p:sp>
        <p:nvSpPr>
          <p:cNvPr id="4" name="Shape 2"/>
          <p:cNvSpPr/>
          <p:nvPr/>
        </p:nvSpPr>
        <p:spPr>
          <a:xfrm>
            <a:off x="6263640" y="0"/>
            <a:ext cx="2880360" cy="548640"/>
          </a:xfrm>
          <a:prstGeom prst="rect">
            <a:avLst/>
          </a:prstGeom>
          <a:solidFill>
            <a:srgbClr val="FFFFFF"/>
          </a:solidFill>
          <a:ln w="12700">
            <a:solidFill>
              <a:srgbClr val="333333"/>
            </a:solidFill>
            <a:prstDash val="solid"/>
          </a:ln>
        </p:spPr>
      </p:sp>
      <p:pic>
        <p:nvPicPr>
          <p:cNvPr id="5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675120" y="146304"/>
            <a:ext cx="2368296" cy="292608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914400" y="1371600"/>
            <a:ext cx="73152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400" dirty="0">
                <a:solidFill>
                  <a:srgbClr val="FFFFFF"/>
                </a:solidFill>
                <a:latin typeface="Avenir Heavy" pitchFamily="34" charset="0"/>
                <a:ea typeface="Avenir Heavy" pitchFamily="34" charset="-122"/>
                <a:cs typeface="Avenir Heavy" pitchFamily="34" charset="-120"/>
              </a:rPr>
              <a:t>Thank You</a:t>
            </a:r>
            <a:endParaRPr lang="en-US" sz="4400" dirty="0"/>
          </a:p>
        </p:txBody>
      </p:sp>
      <p:sp>
        <p:nvSpPr>
          <p:cNvPr id="7" name="Text 4"/>
          <p:cNvSpPr/>
          <p:nvPr/>
        </p:nvSpPr>
        <p:spPr>
          <a:xfrm>
            <a:off x="1828800" y="2560320"/>
            <a:ext cx="54864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D4C5A0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Property Security — Stream 1</a:t>
            </a:r>
            <a:endParaRPr lang="en-US" sz="1800" dirty="0"/>
          </a:p>
        </p:txBody>
      </p:sp>
      <p:sp>
        <p:nvSpPr>
          <p:cNvPr id="8" name="Text 5"/>
          <p:cNvSpPr/>
          <p:nvPr/>
        </p:nvSpPr>
        <p:spPr>
          <a:xfrm>
            <a:off x="1828800" y="3291840"/>
            <a:ext cx="5486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FFFFFF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www.mcb.org.uk</a:t>
            </a:r>
            <a:endParaRPr lang="en-US" sz="16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675120" y="146304"/>
            <a:ext cx="2368296" cy="292608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347472" y="4581144"/>
            <a:ext cx="8421624" cy="192024"/>
          </a:xfrm>
          <a:prstGeom prst="rect">
            <a:avLst/>
          </a:prstGeom>
          <a:solidFill>
            <a:srgbClr val="C00000"/>
          </a:solidFill>
          <a:ln/>
        </p:spPr>
      </p:sp>
      <p:sp>
        <p:nvSpPr>
          <p:cNvPr id="4" name="Text 1"/>
          <p:cNvSpPr/>
          <p:nvPr/>
        </p:nvSpPr>
        <p:spPr>
          <a:xfrm>
            <a:off x="512064" y="4581144"/>
            <a:ext cx="475488" cy="1920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Avenir Heavy" pitchFamily="34" charset="0"/>
                <a:ea typeface="Avenir Heavy" pitchFamily="34" charset="-122"/>
                <a:cs typeface="Avenir Heavy" pitchFamily="34" charset="-120"/>
              </a:rPr>
              <a:t>2</a:t>
            </a:r>
            <a:endParaRPr lang="en-US" sz="900" dirty="0"/>
          </a:p>
        </p:txBody>
      </p:sp>
      <p:sp>
        <p:nvSpPr>
          <p:cNvPr id="5" name="Text 2"/>
          <p:cNvSpPr/>
          <p:nvPr/>
        </p:nvSpPr>
        <p:spPr>
          <a:xfrm>
            <a:off x="347472" y="301752"/>
            <a:ext cx="5943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33578"/>
                </a:solidFill>
                <a:latin typeface="Avenir Heavy" pitchFamily="34" charset="0"/>
                <a:ea typeface="Avenir Heavy" pitchFamily="34" charset="-122"/>
                <a:cs typeface="Avenir Heavy" pitchFamily="34" charset="-120"/>
              </a:rPr>
              <a:t>Overview &amp; Status</a:t>
            </a:r>
            <a:endParaRPr lang="en-US" sz="2800" dirty="0"/>
          </a:p>
        </p:txBody>
      </p:sp>
      <p:sp>
        <p:nvSpPr>
          <p:cNvPr id="6" name="Text 3"/>
          <p:cNvSpPr/>
          <p:nvPr/>
        </p:nvSpPr>
        <p:spPr>
          <a:xfrm>
            <a:off x="502920" y="1051560"/>
            <a:ext cx="8046720" cy="3200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400"/>
              </a:spcAft>
              <a:buNone/>
            </a:pPr>
            <a:r>
              <a:rPr lang="en-US" sz="1700" b="1" dirty="0">
                <a:solidFill>
                  <a:srgbClr val="133578"/>
                </a:solidFill>
                <a:latin typeface="Avenir Heavy" pitchFamily="34" charset="0"/>
                <a:ea typeface="Avenir Heavy" pitchFamily="34" charset="-122"/>
                <a:cs typeface="Avenir Heavy" pitchFamily="34" charset="-120"/>
              </a:rPr>
              <a:t>Stream 1 — Property Security</a:t>
            </a:r>
            <a:endParaRPr lang="en-US" sz="1500" dirty="0"/>
          </a:p>
          <a:p>
            <a:pPr indent="0" marL="0">
              <a:spcAft>
                <a:spcPts val="400"/>
              </a:spcAft>
              <a:buNone/>
            </a:pPr>
            <a:endParaRPr lang="en-US" sz="1500" dirty="0"/>
          </a:p>
          <a:p>
            <a:pPr indent="0" marL="0">
              <a:spcAft>
                <a:spcPts val="400"/>
              </a:spcAft>
              <a:buNone/>
            </a:pPr>
            <a:r>
              <a:rPr lang="en-US" sz="1500" b="1" dirty="0">
                <a:solidFill>
                  <a:srgbClr val="000000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Deadline: </a:t>
            </a:r>
            <a:pPr indent="0" marL="0">
              <a:spcAft>
                <a:spcPts val="400"/>
              </a:spcAft>
              <a:buNone/>
            </a:pPr>
            <a:r>
              <a:rPr lang="en-US" sz="1500" dirty="0">
                <a:solidFill>
                  <a:srgbClr val="000000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May 2026 (all actions)</a:t>
            </a:r>
            <a:endParaRPr lang="en-US" sz="1500" dirty="0"/>
          </a:p>
          <a:p>
            <a:pPr indent="0" marL="0">
              <a:spcAft>
                <a:spcPts val="400"/>
              </a:spcAft>
              <a:buNone/>
            </a:pPr>
            <a:endParaRPr lang="en-US" sz="1500" dirty="0"/>
          </a:p>
          <a:p>
            <a:pPr indent="0" marL="0">
              <a:spcAft>
                <a:spcPts val="400"/>
              </a:spcAft>
              <a:buNone/>
            </a:pPr>
            <a:r>
              <a:rPr lang="en-US" sz="1500" b="1" dirty="0">
                <a:solidFill>
                  <a:srgbClr val="000000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Status: </a:t>
            </a:r>
            <a:pPr indent="0" marL="0">
              <a:spcAft>
                <a:spcPts val="400"/>
              </a:spcAft>
              <a:buNone/>
            </a:pPr>
            <a:r>
              <a:rPr lang="en-US" sz="1500" dirty="0">
                <a:solidFill>
                  <a:srgbClr val="000000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Content largely produced; governance, distribution, and delivery are the critical gaps</a:t>
            </a:r>
            <a:endParaRPr lang="en-US" sz="1500" dirty="0"/>
          </a:p>
          <a:p>
            <a:pPr indent="0" marL="0">
              <a:spcAft>
                <a:spcPts val="400"/>
              </a:spcAft>
              <a:buNone/>
            </a:pPr>
            <a:endParaRPr lang="en-US" sz="15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500" dirty="0">
                <a:solidFill>
                  <a:srgbClr val="000000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5 priorities identified across governance, content, distribution, delivery, and lobbying</a:t>
            </a:r>
            <a:endParaRPr lang="en-US" sz="1500" dirty="0"/>
          </a:p>
          <a:p>
            <a:pPr indent="0" marL="0">
              <a:spcAft>
                <a:spcPts val="400"/>
              </a:spcAft>
              <a:buNone/>
            </a:pPr>
            <a:endParaRPr lang="en-US" sz="1500" dirty="0"/>
          </a:p>
          <a:p>
            <a:pPr indent="0" marL="0">
              <a:spcAft>
                <a:spcPts val="400"/>
              </a:spcAft>
              <a:buNone/>
            </a:pPr>
            <a:r>
              <a:rPr lang="en-US" sz="1500" b="1" dirty="0">
                <a:solidFill>
                  <a:srgbClr val="C21818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Key blocker: </a:t>
            </a:r>
            <a:pPr indent="0" marL="0">
              <a:spcAft>
                <a:spcPts val="400"/>
              </a:spcAft>
              <a:buNone/>
            </a:pPr>
            <a:r>
              <a:rPr lang="en-US" sz="1500" dirty="0">
                <a:solidFill>
                  <a:srgbClr val="000000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No action in this stream has a named lead</a:t>
            </a:r>
            <a:endParaRPr lang="en-US" sz="15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675120" y="146304"/>
            <a:ext cx="2368296" cy="292608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347472" y="4581144"/>
            <a:ext cx="8421624" cy="192024"/>
          </a:xfrm>
          <a:prstGeom prst="rect">
            <a:avLst/>
          </a:prstGeom>
          <a:solidFill>
            <a:srgbClr val="C00000"/>
          </a:solidFill>
          <a:ln/>
        </p:spPr>
      </p:sp>
      <p:sp>
        <p:nvSpPr>
          <p:cNvPr id="4" name="Text 1"/>
          <p:cNvSpPr/>
          <p:nvPr/>
        </p:nvSpPr>
        <p:spPr>
          <a:xfrm>
            <a:off x="512064" y="4581144"/>
            <a:ext cx="475488" cy="1920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Avenir Heavy" pitchFamily="34" charset="0"/>
                <a:ea typeface="Avenir Heavy" pitchFamily="34" charset="-122"/>
                <a:cs typeface="Avenir Heavy" pitchFamily="34" charset="-120"/>
              </a:rPr>
              <a:t>3</a:t>
            </a:r>
            <a:endParaRPr lang="en-US" sz="900" dirty="0"/>
          </a:p>
        </p:txBody>
      </p:sp>
      <p:sp>
        <p:nvSpPr>
          <p:cNvPr id="5" name="Text 2"/>
          <p:cNvSpPr/>
          <p:nvPr/>
        </p:nvSpPr>
        <p:spPr>
          <a:xfrm>
            <a:off x="347472" y="301752"/>
            <a:ext cx="5943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33578"/>
                </a:solidFill>
                <a:latin typeface="Avenir Heavy" pitchFamily="34" charset="0"/>
                <a:ea typeface="Avenir Heavy" pitchFamily="34" charset="-122"/>
                <a:cs typeface="Avenir Heavy" pitchFamily="34" charset="-120"/>
              </a:rPr>
              <a:t>At a Glance</a:t>
            </a:r>
            <a:endParaRPr lang="en-US" sz="2800" dirty="0"/>
          </a:p>
        </p:txBody>
      </p:sp>
      <p:sp>
        <p:nvSpPr>
          <p:cNvPr id="6" name="Shape 3"/>
          <p:cNvSpPr/>
          <p:nvPr/>
        </p:nvSpPr>
        <p:spPr>
          <a:xfrm>
            <a:off x="685800" y="1371600"/>
            <a:ext cx="2377440" cy="1828800"/>
          </a:xfrm>
          <a:prstGeom prst="rect">
            <a:avLst/>
          </a:prstGeom>
          <a:solidFill>
            <a:srgbClr val="E6E6E6"/>
          </a:solidFill>
          <a:ln/>
        </p:spPr>
      </p:sp>
      <p:sp>
        <p:nvSpPr>
          <p:cNvPr id="7" name="Shape 4"/>
          <p:cNvSpPr/>
          <p:nvPr/>
        </p:nvSpPr>
        <p:spPr>
          <a:xfrm>
            <a:off x="685800" y="1371600"/>
            <a:ext cx="2377440" cy="45720"/>
          </a:xfrm>
          <a:prstGeom prst="rect">
            <a:avLst/>
          </a:prstGeom>
          <a:solidFill>
            <a:srgbClr val="C00000"/>
          </a:solidFill>
          <a:ln/>
        </p:spPr>
      </p:sp>
      <p:sp>
        <p:nvSpPr>
          <p:cNvPr id="8" name="Text 5"/>
          <p:cNvSpPr/>
          <p:nvPr/>
        </p:nvSpPr>
        <p:spPr>
          <a:xfrm>
            <a:off x="685800" y="1508760"/>
            <a:ext cx="237744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800" b="1" dirty="0">
                <a:solidFill>
                  <a:srgbClr val="133578"/>
                </a:solidFill>
                <a:latin typeface="Avenir Heavy" pitchFamily="34" charset="0"/>
                <a:ea typeface="Avenir Heavy" pitchFamily="34" charset="-122"/>
                <a:cs typeface="Avenir Heavy" pitchFamily="34" charset="-120"/>
              </a:rPr>
              <a:t>5</a:t>
            </a:r>
            <a:endParaRPr lang="en-US" sz="3800" dirty="0"/>
          </a:p>
        </p:txBody>
      </p:sp>
      <p:sp>
        <p:nvSpPr>
          <p:cNvPr id="9" name="Text 6"/>
          <p:cNvSpPr/>
          <p:nvPr/>
        </p:nvSpPr>
        <p:spPr>
          <a:xfrm>
            <a:off x="685800" y="23317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300" dirty="0">
                <a:solidFill>
                  <a:srgbClr val="777777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Priorities</a:t>
            </a:r>
            <a:endParaRPr lang="en-US" sz="1300" dirty="0"/>
          </a:p>
          <a:p>
            <a:pPr algn="ctr" indent="0" marL="0">
              <a:buNone/>
            </a:pPr>
            <a:r>
              <a:rPr lang="en-US" sz="1300" dirty="0">
                <a:solidFill>
                  <a:srgbClr val="777777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Identified</a:t>
            </a:r>
            <a:endParaRPr lang="en-US" sz="1300" dirty="0"/>
          </a:p>
        </p:txBody>
      </p:sp>
      <p:sp>
        <p:nvSpPr>
          <p:cNvPr id="10" name="Shape 7"/>
          <p:cNvSpPr/>
          <p:nvPr/>
        </p:nvSpPr>
        <p:spPr>
          <a:xfrm>
            <a:off x="3383280" y="1371600"/>
            <a:ext cx="2377440" cy="1828800"/>
          </a:xfrm>
          <a:prstGeom prst="rect">
            <a:avLst/>
          </a:prstGeom>
          <a:solidFill>
            <a:srgbClr val="E6E6E6"/>
          </a:solidFill>
          <a:ln/>
        </p:spPr>
      </p:sp>
      <p:sp>
        <p:nvSpPr>
          <p:cNvPr id="11" name="Shape 8"/>
          <p:cNvSpPr/>
          <p:nvPr/>
        </p:nvSpPr>
        <p:spPr>
          <a:xfrm>
            <a:off x="3383280" y="1371600"/>
            <a:ext cx="2377440" cy="45720"/>
          </a:xfrm>
          <a:prstGeom prst="rect">
            <a:avLst/>
          </a:prstGeom>
          <a:solidFill>
            <a:srgbClr val="C00000"/>
          </a:solidFill>
          <a:ln/>
        </p:spPr>
      </p:sp>
      <p:sp>
        <p:nvSpPr>
          <p:cNvPr id="12" name="Text 9"/>
          <p:cNvSpPr/>
          <p:nvPr/>
        </p:nvSpPr>
        <p:spPr>
          <a:xfrm>
            <a:off x="3383280" y="1508760"/>
            <a:ext cx="237744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800" b="1" dirty="0">
                <a:solidFill>
                  <a:srgbClr val="133578"/>
                </a:solidFill>
                <a:latin typeface="Avenir Heavy" pitchFamily="34" charset="0"/>
                <a:ea typeface="Avenir Heavy" pitchFamily="34" charset="-122"/>
                <a:cs typeface="Avenir Heavy" pitchFamily="34" charset="-120"/>
              </a:rPr>
              <a:t>MAY '26</a:t>
            </a:r>
            <a:endParaRPr lang="en-US" sz="3800" dirty="0"/>
          </a:p>
        </p:txBody>
      </p:sp>
      <p:sp>
        <p:nvSpPr>
          <p:cNvPr id="13" name="Text 10"/>
          <p:cNvSpPr/>
          <p:nvPr/>
        </p:nvSpPr>
        <p:spPr>
          <a:xfrm>
            <a:off x="3383280" y="23317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300" dirty="0">
                <a:solidFill>
                  <a:srgbClr val="777777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Target</a:t>
            </a:r>
            <a:endParaRPr lang="en-US" sz="1300" dirty="0"/>
          </a:p>
          <a:p>
            <a:pPr algn="ctr" indent="0" marL="0">
              <a:buNone/>
            </a:pPr>
            <a:r>
              <a:rPr lang="en-US" sz="1300" dirty="0">
                <a:solidFill>
                  <a:srgbClr val="777777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Deadline</a:t>
            </a:r>
            <a:endParaRPr lang="en-US" sz="1300" dirty="0"/>
          </a:p>
        </p:txBody>
      </p:sp>
      <p:sp>
        <p:nvSpPr>
          <p:cNvPr id="14" name="Shape 11"/>
          <p:cNvSpPr/>
          <p:nvPr/>
        </p:nvSpPr>
        <p:spPr>
          <a:xfrm>
            <a:off x="6080760" y="1371600"/>
            <a:ext cx="2377440" cy="1828800"/>
          </a:xfrm>
          <a:prstGeom prst="rect">
            <a:avLst/>
          </a:prstGeom>
          <a:solidFill>
            <a:srgbClr val="E6E6E6"/>
          </a:solidFill>
          <a:ln/>
        </p:spPr>
      </p:sp>
      <p:sp>
        <p:nvSpPr>
          <p:cNvPr id="15" name="Shape 12"/>
          <p:cNvSpPr/>
          <p:nvPr/>
        </p:nvSpPr>
        <p:spPr>
          <a:xfrm>
            <a:off x="6080760" y="1371600"/>
            <a:ext cx="2377440" cy="45720"/>
          </a:xfrm>
          <a:prstGeom prst="rect">
            <a:avLst/>
          </a:prstGeom>
          <a:solidFill>
            <a:srgbClr val="C00000"/>
          </a:solidFill>
          <a:ln/>
        </p:spPr>
      </p:sp>
      <p:sp>
        <p:nvSpPr>
          <p:cNvPr id="16" name="Text 13"/>
          <p:cNvSpPr/>
          <p:nvPr/>
        </p:nvSpPr>
        <p:spPr>
          <a:xfrm>
            <a:off x="6080760" y="1508760"/>
            <a:ext cx="237744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800" b="1" dirty="0">
                <a:solidFill>
                  <a:srgbClr val="133578"/>
                </a:solidFill>
                <a:latin typeface="Avenir Heavy" pitchFamily="34" charset="0"/>
                <a:ea typeface="Avenir Heavy" pitchFamily="34" charset="-122"/>
                <a:cs typeface="Avenir Heavy" pitchFamily="34" charset="-120"/>
              </a:rPr>
              <a:t>7</a:t>
            </a:r>
            <a:endParaRPr lang="en-US" sz="3800" dirty="0"/>
          </a:p>
        </p:txBody>
      </p:sp>
      <p:sp>
        <p:nvSpPr>
          <p:cNvPr id="17" name="Text 14"/>
          <p:cNvSpPr/>
          <p:nvPr/>
        </p:nvSpPr>
        <p:spPr>
          <a:xfrm>
            <a:off x="6080760" y="23317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300" dirty="0">
                <a:solidFill>
                  <a:srgbClr val="777777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Key</a:t>
            </a:r>
            <a:endParaRPr lang="en-US" sz="1300" dirty="0"/>
          </a:p>
          <a:p>
            <a:pPr algn="ctr" indent="0" marL="0">
              <a:buNone/>
            </a:pPr>
            <a:r>
              <a:rPr lang="en-US" sz="1300" dirty="0">
                <a:solidFill>
                  <a:srgbClr val="777777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Milestones</a:t>
            </a:r>
            <a:endParaRPr lang="en-US" sz="13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675120" y="146304"/>
            <a:ext cx="2368296" cy="292608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347472" y="4581144"/>
            <a:ext cx="8421624" cy="192024"/>
          </a:xfrm>
          <a:prstGeom prst="rect">
            <a:avLst/>
          </a:prstGeom>
          <a:solidFill>
            <a:srgbClr val="C00000"/>
          </a:solidFill>
          <a:ln/>
        </p:spPr>
      </p:sp>
      <p:sp>
        <p:nvSpPr>
          <p:cNvPr id="4" name="Text 1"/>
          <p:cNvSpPr/>
          <p:nvPr/>
        </p:nvSpPr>
        <p:spPr>
          <a:xfrm>
            <a:off x="512064" y="4581144"/>
            <a:ext cx="475488" cy="1920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Avenir Heavy" pitchFamily="34" charset="0"/>
                <a:ea typeface="Avenir Heavy" pitchFamily="34" charset="-122"/>
                <a:cs typeface="Avenir Heavy" pitchFamily="34" charset="-120"/>
              </a:rPr>
              <a:t>4</a:t>
            </a:r>
            <a:endParaRPr lang="en-US" sz="900" dirty="0"/>
          </a:p>
        </p:txBody>
      </p:sp>
      <p:sp>
        <p:nvSpPr>
          <p:cNvPr id="5" name="Text 2"/>
          <p:cNvSpPr/>
          <p:nvPr/>
        </p:nvSpPr>
        <p:spPr>
          <a:xfrm>
            <a:off x="914400" y="1463040"/>
            <a:ext cx="73152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600" b="1" dirty="0">
                <a:solidFill>
                  <a:srgbClr val="133578"/>
                </a:solidFill>
                <a:latin typeface="Avenir Heavy" pitchFamily="34" charset="0"/>
                <a:ea typeface="Avenir Heavy" pitchFamily="34" charset="-122"/>
                <a:cs typeface="Avenir Heavy" pitchFamily="34" charset="-120"/>
              </a:rPr>
              <a:t>Priority 1: Assign Leads</a:t>
            </a:r>
            <a:endParaRPr lang="en-US" sz="3600" dirty="0"/>
          </a:p>
        </p:txBody>
      </p:sp>
      <p:sp>
        <p:nvSpPr>
          <p:cNvPr id="6" name="Text 3"/>
          <p:cNvSpPr/>
          <p:nvPr/>
        </p:nvSpPr>
        <p:spPr>
          <a:xfrm>
            <a:off x="1828800" y="2468880"/>
            <a:ext cx="548640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dirty="0">
                <a:solidFill>
                  <a:srgbClr val="777777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Target: by 14 March 2026</a:t>
            </a:r>
            <a:endParaRPr lang="en-US" sz="1600" dirty="0"/>
          </a:p>
        </p:txBody>
      </p:sp>
      <p:sp>
        <p:nvSpPr>
          <p:cNvPr id="7" name="Text 4"/>
          <p:cNvSpPr/>
          <p:nvPr/>
        </p:nvSpPr>
        <p:spPr>
          <a:xfrm>
            <a:off x="1828800" y="3017520"/>
            <a:ext cx="548640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400" i="1" dirty="0">
                <a:solidFill>
                  <a:srgbClr val="C21818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This is the single blocker for everything else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675120" y="146304"/>
            <a:ext cx="2368296" cy="292608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347472" y="4581144"/>
            <a:ext cx="8421624" cy="192024"/>
          </a:xfrm>
          <a:prstGeom prst="rect">
            <a:avLst/>
          </a:prstGeom>
          <a:solidFill>
            <a:srgbClr val="C00000"/>
          </a:solidFill>
          <a:ln/>
        </p:spPr>
      </p:sp>
      <p:sp>
        <p:nvSpPr>
          <p:cNvPr id="4" name="Text 1"/>
          <p:cNvSpPr/>
          <p:nvPr/>
        </p:nvSpPr>
        <p:spPr>
          <a:xfrm>
            <a:off x="512064" y="4581144"/>
            <a:ext cx="475488" cy="1920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Avenir Heavy" pitchFamily="34" charset="0"/>
                <a:ea typeface="Avenir Heavy" pitchFamily="34" charset="-122"/>
                <a:cs typeface="Avenir Heavy" pitchFamily="34" charset="-120"/>
              </a:rPr>
              <a:t>5</a:t>
            </a:r>
            <a:endParaRPr lang="en-US" sz="900" dirty="0"/>
          </a:p>
        </p:txBody>
      </p:sp>
      <p:sp>
        <p:nvSpPr>
          <p:cNvPr id="5" name="Text 2"/>
          <p:cNvSpPr/>
          <p:nvPr/>
        </p:nvSpPr>
        <p:spPr>
          <a:xfrm>
            <a:off x="347472" y="301752"/>
            <a:ext cx="5943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33578"/>
                </a:solidFill>
                <a:latin typeface="Avenir Heavy" pitchFamily="34" charset="0"/>
                <a:ea typeface="Avenir Heavy" pitchFamily="34" charset="-122"/>
                <a:cs typeface="Avenir Heavy" pitchFamily="34" charset="-120"/>
              </a:rPr>
              <a:t>Priority 1: Assign Leads</a:t>
            </a:r>
            <a:endParaRPr lang="en-US" sz="2800" dirty="0"/>
          </a:p>
        </p:txBody>
      </p:sp>
      <p:graphicFrame>
        <p:nvGraphicFramePr>
          <p:cNvPr id="6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347472" y="960120"/>
          <a:ext cx="8421624" cy="914400"/>
        </p:xfrm>
        <a:graphic>
          <a:graphicData uri="http://schemas.openxmlformats.org/drawingml/2006/table">
            <a:tbl>
              <a:tblPr/>
              <a:tblGrid>
                <a:gridCol w="457200"/>
                <a:gridCol w="4937760"/>
                <a:gridCol w="1554480"/>
                <a:gridCol w="1472184"/>
              </a:tblGrid>
              <a:tr h="32004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FFFFFF"/>
                          </a:solidFill>
                          <a:latin typeface="Avenir Heavy" pitchFamily="34" charset="0"/>
                          <a:ea typeface="Avenir Heavy" pitchFamily="34" charset="-122"/>
                          <a:cs typeface="Avenir Heavy" pitchFamily="34" charset="-120"/>
                        </a:rPr>
                        <a:t>Task</a:t>
                      </a:r>
                      <a:endParaRPr lang="en-US" sz="900" dirty="0">
                        <a:latin typeface="Avenir Heavy" charset="0"/>
                        <a:ea typeface="Avenir Heavy" charset="0"/>
                        <a:cs typeface="Avenir Heavy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3357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FFFFFF"/>
                          </a:solidFill>
                          <a:latin typeface="Avenir Heavy" pitchFamily="34" charset="0"/>
                          <a:ea typeface="Avenir Heavy" pitchFamily="34" charset="-122"/>
                          <a:cs typeface="Avenir Heavy" pitchFamily="34" charset="-120"/>
                        </a:rPr>
                        <a:t>Detail</a:t>
                      </a:r>
                      <a:endParaRPr lang="en-US" sz="900" dirty="0">
                        <a:latin typeface="Avenir Heavy" charset="0"/>
                        <a:ea typeface="Avenir Heavy" charset="0"/>
                        <a:cs typeface="Avenir Heavy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3357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FFFFFF"/>
                          </a:solidFill>
                          <a:latin typeface="Avenir Heavy" pitchFamily="34" charset="0"/>
                          <a:ea typeface="Avenir Heavy" pitchFamily="34" charset="-122"/>
                          <a:cs typeface="Avenir Heavy" pitchFamily="34" charset="-120"/>
                        </a:rPr>
                        <a:t>Owner</a:t>
                      </a:r>
                      <a:endParaRPr lang="en-US" sz="900" dirty="0">
                        <a:latin typeface="Avenir Heavy" charset="0"/>
                        <a:ea typeface="Avenir Heavy" charset="0"/>
                        <a:cs typeface="Avenir Heavy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3357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FFFFFF"/>
                          </a:solidFill>
                          <a:latin typeface="Avenir Heavy" pitchFamily="34" charset="0"/>
                          <a:ea typeface="Avenir Heavy" pitchFamily="34" charset="-122"/>
                          <a:cs typeface="Avenir Heavy" pitchFamily="34" charset="-120"/>
                        </a:rPr>
                        <a:t>Target Date</a:t>
                      </a:r>
                      <a:endParaRPr lang="en-US" sz="900" dirty="0">
                        <a:latin typeface="Avenir Heavy" charset="0"/>
                        <a:ea typeface="Avenir Heavy" charset="0"/>
                        <a:cs typeface="Avenir Heavy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33578"/>
                    </a:solidFill>
                  </a:tcPr>
                </a:tc>
              </a:tr>
              <a:tr h="50292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  <a:latin typeface="Avenir Light" pitchFamily="34" charset="0"/>
                          <a:ea typeface="Avenir Light" pitchFamily="34" charset="-122"/>
                          <a:cs typeface="Avenir Light" pitchFamily="34" charset="-120"/>
                        </a:rPr>
                        <a:t>1.1</a:t>
                      </a:r>
                      <a:endParaRPr lang="en-US" sz="900" dirty="0">
                        <a:latin typeface="Avenir Light" charset="0"/>
                        <a:ea typeface="Avenir Light" charset="0"/>
                        <a:cs typeface="Avenir Light" charset="0"/>
                      </a:endParaRPr>
                    </a:p>
                  </a:txBody>
                  <a:tcPr marL="91440" marR="91440" marT="45720" marB="45720" anchor="t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  <a:latin typeface="Avenir Light" pitchFamily="34" charset="0"/>
                          <a:ea typeface="Avenir Light" pitchFamily="34" charset="-122"/>
                          <a:cs typeface="Avenir Light" pitchFamily="34" charset="-120"/>
                        </a:rPr>
                        <a:t>Identify and confirm a Stream Lead for Property Security — chairs the working group, accountable for May 2026 deadline</a:t>
                      </a:r>
                      <a:endParaRPr lang="en-US" sz="900" dirty="0">
                        <a:latin typeface="Avenir Light" charset="0"/>
                        <a:ea typeface="Avenir Light" charset="0"/>
                        <a:cs typeface="Avenir Light" charset="0"/>
                      </a:endParaRPr>
                    </a:p>
                  </a:txBody>
                  <a:tcPr marL="91440" marR="91440" marT="45720" marB="45720" anchor="t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  <a:latin typeface="Avenir Light" pitchFamily="34" charset="0"/>
                          <a:ea typeface="Avenir Light" pitchFamily="34" charset="-122"/>
                          <a:cs typeface="Avenir Light" pitchFamily="34" charset="-120"/>
                        </a:rPr>
                        <a:t>IAG Stewardship Group</a:t>
                      </a:r>
                      <a:endParaRPr lang="en-US" sz="900" dirty="0">
                        <a:latin typeface="Avenir Light" charset="0"/>
                        <a:ea typeface="Avenir Light" charset="0"/>
                        <a:cs typeface="Avenir Light" charset="0"/>
                      </a:endParaRPr>
                    </a:p>
                  </a:txBody>
                  <a:tcPr marL="91440" marR="91440" marT="45720" marB="45720" anchor="t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  <a:latin typeface="Avenir Light" pitchFamily="34" charset="0"/>
                          <a:ea typeface="Avenir Light" pitchFamily="34" charset="-122"/>
                          <a:cs typeface="Avenir Light" pitchFamily="34" charset="-120"/>
                        </a:rPr>
                        <a:t>14 Mar 2026</a:t>
                      </a:r>
                      <a:endParaRPr lang="en-US" sz="900" dirty="0">
                        <a:latin typeface="Avenir Light" charset="0"/>
                        <a:ea typeface="Avenir Light" charset="0"/>
                        <a:cs typeface="Avenir Light" charset="0"/>
                      </a:endParaRPr>
                    </a:p>
                  </a:txBody>
                  <a:tcPr marL="91440" marR="91440" marT="45720" marB="45720" anchor="t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292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  <a:latin typeface="Avenir Light" pitchFamily="34" charset="0"/>
                          <a:ea typeface="Avenir Light" pitchFamily="34" charset="-122"/>
                          <a:cs typeface="Avenir Light" pitchFamily="34" charset="-120"/>
                        </a:rPr>
                        <a:t>1.2</a:t>
                      </a:r>
                      <a:endParaRPr lang="en-US" sz="900" dirty="0">
                        <a:latin typeface="Avenir Light" charset="0"/>
                        <a:ea typeface="Avenir Light" charset="0"/>
                        <a:cs typeface="Avenir Light" charset="0"/>
                      </a:endParaRPr>
                    </a:p>
                  </a:txBody>
                  <a:tcPr marL="91440" marR="91440" marT="45720" marB="45720" anchor="t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  <a:latin typeface="Avenir Light" pitchFamily="34" charset="0"/>
                          <a:ea typeface="Avenir Light" pitchFamily="34" charset="-122"/>
                          <a:cs typeface="Avenir Light" pitchFamily="34" charset="-120"/>
                        </a:rPr>
                        <a:t>Assign an Action Lead for each of the 3 actions (can be same person for Actions 1 &amp; 2; Action 3 needs policy/lobbying experience)</a:t>
                      </a:r>
                      <a:endParaRPr lang="en-US" sz="900" dirty="0">
                        <a:latin typeface="Avenir Light" charset="0"/>
                        <a:ea typeface="Avenir Light" charset="0"/>
                        <a:cs typeface="Avenir Light" charset="0"/>
                      </a:endParaRPr>
                    </a:p>
                  </a:txBody>
                  <a:tcPr marL="91440" marR="91440" marT="45720" marB="45720" anchor="t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  <a:latin typeface="Avenir Light" pitchFamily="34" charset="0"/>
                          <a:ea typeface="Avenir Light" pitchFamily="34" charset="-122"/>
                          <a:cs typeface="Avenir Light" pitchFamily="34" charset="-120"/>
                        </a:rPr>
                        <a:t>Stream Lead</a:t>
                      </a:r>
                      <a:endParaRPr lang="en-US" sz="900" dirty="0">
                        <a:latin typeface="Avenir Light" charset="0"/>
                        <a:ea typeface="Avenir Light" charset="0"/>
                        <a:cs typeface="Avenir Light" charset="0"/>
                      </a:endParaRPr>
                    </a:p>
                  </a:txBody>
                  <a:tcPr marL="91440" marR="91440" marT="45720" marB="45720" anchor="t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  <a:latin typeface="Avenir Light" pitchFamily="34" charset="0"/>
                          <a:ea typeface="Avenir Light" pitchFamily="34" charset="-122"/>
                          <a:cs typeface="Avenir Light" pitchFamily="34" charset="-120"/>
                        </a:rPr>
                        <a:t>14 Mar 2026</a:t>
                      </a:r>
                      <a:endParaRPr lang="en-US" sz="900" dirty="0">
                        <a:latin typeface="Avenir Light" charset="0"/>
                        <a:ea typeface="Avenir Light" charset="0"/>
                        <a:cs typeface="Avenir Light" charset="0"/>
                      </a:endParaRPr>
                    </a:p>
                  </a:txBody>
                  <a:tcPr marL="91440" marR="91440" marT="45720" marB="45720" anchor="t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</a:tr>
              <a:tr h="50292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  <a:latin typeface="Avenir Light" pitchFamily="34" charset="0"/>
                          <a:ea typeface="Avenir Light" pitchFamily="34" charset="-122"/>
                          <a:cs typeface="Avenir Light" pitchFamily="34" charset="-120"/>
                        </a:rPr>
                        <a:t>1.3</a:t>
                      </a:r>
                      <a:endParaRPr lang="en-US" sz="900" dirty="0">
                        <a:latin typeface="Avenir Light" charset="0"/>
                        <a:ea typeface="Avenir Light" charset="0"/>
                        <a:cs typeface="Avenir Light" charset="0"/>
                      </a:endParaRPr>
                    </a:p>
                  </a:txBody>
                  <a:tcPr marL="91440" marR="91440" marT="45720" marB="45720" anchor="t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  <a:latin typeface="Avenir Light" pitchFamily="34" charset="0"/>
                          <a:ea typeface="Avenir Light" pitchFamily="34" charset="-122"/>
                          <a:cs typeface="Avenir Light" pitchFamily="34" charset="-120"/>
                        </a:rPr>
                        <a:t>Convene a kickoff meeting of the working group to review existing materials and agree the delivery plan</a:t>
                      </a:r>
                      <a:endParaRPr lang="en-US" sz="900" dirty="0">
                        <a:latin typeface="Avenir Light" charset="0"/>
                        <a:ea typeface="Avenir Light" charset="0"/>
                        <a:cs typeface="Avenir Light" charset="0"/>
                      </a:endParaRPr>
                    </a:p>
                  </a:txBody>
                  <a:tcPr marL="91440" marR="91440" marT="45720" marB="45720" anchor="t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  <a:latin typeface="Avenir Light" pitchFamily="34" charset="0"/>
                          <a:ea typeface="Avenir Light" pitchFamily="34" charset="-122"/>
                          <a:cs typeface="Avenir Light" pitchFamily="34" charset="-120"/>
                        </a:rPr>
                        <a:t>Stream Lead</a:t>
                      </a:r>
                      <a:endParaRPr lang="en-US" sz="900" dirty="0">
                        <a:latin typeface="Avenir Light" charset="0"/>
                        <a:ea typeface="Avenir Light" charset="0"/>
                        <a:cs typeface="Avenir Light" charset="0"/>
                      </a:endParaRPr>
                    </a:p>
                  </a:txBody>
                  <a:tcPr marL="91440" marR="91440" marT="45720" marB="45720" anchor="t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  <a:latin typeface="Avenir Light" pitchFamily="34" charset="0"/>
                          <a:ea typeface="Avenir Light" pitchFamily="34" charset="-122"/>
                          <a:cs typeface="Avenir Light" pitchFamily="34" charset="-120"/>
                        </a:rPr>
                        <a:t>21 Mar 2026</a:t>
                      </a:r>
                      <a:endParaRPr lang="en-US" sz="900" dirty="0">
                        <a:latin typeface="Avenir Light" charset="0"/>
                        <a:ea typeface="Avenir Light" charset="0"/>
                        <a:cs typeface="Avenir Light" charset="0"/>
                      </a:endParaRPr>
                    </a:p>
                  </a:txBody>
                  <a:tcPr marL="91440" marR="91440" marT="45720" marB="45720" anchor="t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7" name="Text 3"/>
          <p:cNvSpPr/>
          <p:nvPr/>
        </p:nvSpPr>
        <p:spPr>
          <a:xfrm>
            <a:off x="502920" y="3017520"/>
            <a:ext cx="8046720" cy="5486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b="1" dirty="0">
                <a:solidFill>
                  <a:srgbClr val="133578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Likely organisations to draw leads from: </a:t>
            </a:r>
            <a:pPr indent="0" marL="0">
              <a:buNone/>
            </a:pPr>
            <a:r>
              <a:rPr lang="en-US" sz="1100" dirty="0">
                <a:solidFill>
                  <a:srgbClr val="000000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MCB (authored briefing paper and all current materials), MEND (mosque security training expertise), MCF (trustee networks).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675120" y="146304"/>
            <a:ext cx="2368296" cy="292608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347472" y="4581144"/>
            <a:ext cx="8421624" cy="192024"/>
          </a:xfrm>
          <a:prstGeom prst="rect">
            <a:avLst/>
          </a:prstGeom>
          <a:solidFill>
            <a:srgbClr val="C00000"/>
          </a:solidFill>
          <a:ln/>
        </p:spPr>
      </p:sp>
      <p:sp>
        <p:nvSpPr>
          <p:cNvPr id="4" name="Text 1"/>
          <p:cNvSpPr/>
          <p:nvPr/>
        </p:nvSpPr>
        <p:spPr>
          <a:xfrm>
            <a:off x="512064" y="4581144"/>
            <a:ext cx="475488" cy="1920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Avenir Heavy" pitchFamily="34" charset="0"/>
                <a:ea typeface="Avenir Heavy" pitchFamily="34" charset="-122"/>
                <a:cs typeface="Avenir Heavy" pitchFamily="34" charset="-120"/>
              </a:rPr>
              <a:t>6</a:t>
            </a:r>
            <a:endParaRPr lang="en-US" sz="900" dirty="0"/>
          </a:p>
        </p:txBody>
      </p:sp>
      <p:sp>
        <p:nvSpPr>
          <p:cNvPr id="5" name="Text 2"/>
          <p:cNvSpPr/>
          <p:nvPr/>
        </p:nvSpPr>
        <p:spPr>
          <a:xfrm>
            <a:off x="914400" y="1463040"/>
            <a:ext cx="73152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600" b="1" dirty="0">
                <a:solidFill>
                  <a:srgbClr val="133578"/>
                </a:solidFill>
                <a:latin typeface="Avenir Heavy" pitchFamily="34" charset="0"/>
                <a:ea typeface="Avenir Heavy" pitchFamily="34" charset="-122"/>
                <a:cs typeface="Avenir Heavy" pitchFamily="34" charset="-120"/>
              </a:rPr>
              <a:t>Priority 2: Finalise Content</a:t>
            </a:r>
            <a:endParaRPr lang="en-US" sz="3600" dirty="0"/>
          </a:p>
        </p:txBody>
      </p:sp>
      <p:sp>
        <p:nvSpPr>
          <p:cNvPr id="6" name="Text 3"/>
          <p:cNvSpPr/>
          <p:nvPr/>
        </p:nvSpPr>
        <p:spPr>
          <a:xfrm>
            <a:off x="1828800" y="2468880"/>
            <a:ext cx="548640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dirty="0">
                <a:solidFill>
                  <a:srgbClr val="777777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Target: by 28 March 2026</a:t>
            </a:r>
            <a:endParaRPr lang="en-US" sz="1600" dirty="0"/>
          </a:p>
        </p:txBody>
      </p:sp>
      <p:sp>
        <p:nvSpPr>
          <p:cNvPr id="7" name="Text 4"/>
          <p:cNvSpPr/>
          <p:nvPr/>
        </p:nvSpPr>
        <p:spPr>
          <a:xfrm>
            <a:off x="1371600" y="3017520"/>
            <a:ext cx="640080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400" i="1" dirty="0">
                <a:solidFill>
                  <a:srgbClr val="777777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Small content gaps that can be closed quickly once leads are in place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675120" y="146304"/>
            <a:ext cx="2368296" cy="292608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347472" y="4581144"/>
            <a:ext cx="8421624" cy="192024"/>
          </a:xfrm>
          <a:prstGeom prst="rect">
            <a:avLst/>
          </a:prstGeom>
          <a:solidFill>
            <a:srgbClr val="C00000"/>
          </a:solidFill>
          <a:ln/>
        </p:spPr>
      </p:sp>
      <p:sp>
        <p:nvSpPr>
          <p:cNvPr id="4" name="Text 1"/>
          <p:cNvSpPr/>
          <p:nvPr/>
        </p:nvSpPr>
        <p:spPr>
          <a:xfrm>
            <a:off x="512064" y="4581144"/>
            <a:ext cx="475488" cy="1920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Avenir Heavy" pitchFamily="34" charset="0"/>
                <a:ea typeface="Avenir Heavy" pitchFamily="34" charset="-122"/>
                <a:cs typeface="Avenir Heavy" pitchFamily="34" charset="-120"/>
              </a:rPr>
              <a:t>7</a:t>
            </a:r>
            <a:endParaRPr lang="en-US" sz="900" dirty="0"/>
          </a:p>
        </p:txBody>
      </p:sp>
      <p:sp>
        <p:nvSpPr>
          <p:cNvPr id="5" name="Text 2"/>
          <p:cNvSpPr/>
          <p:nvPr/>
        </p:nvSpPr>
        <p:spPr>
          <a:xfrm>
            <a:off x="347472" y="301752"/>
            <a:ext cx="5943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33578"/>
                </a:solidFill>
                <a:latin typeface="Avenir Heavy" pitchFamily="34" charset="0"/>
                <a:ea typeface="Avenir Heavy" pitchFamily="34" charset="-122"/>
                <a:cs typeface="Avenir Heavy" pitchFamily="34" charset="-120"/>
              </a:rPr>
              <a:t>Priority 2: Finalise Outstanding Content</a:t>
            </a:r>
            <a:endParaRPr lang="en-US" sz="2800" dirty="0"/>
          </a:p>
        </p:txBody>
      </p:sp>
      <p:graphicFrame>
        <p:nvGraphicFramePr>
          <p:cNvPr id="8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347472" y="960120"/>
          <a:ext cx="8421624" cy="914400"/>
        </p:xfrm>
        <a:graphic>
          <a:graphicData uri="http://schemas.openxmlformats.org/drawingml/2006/table">
            <a:tbl>
              <a:tblPr/>
              <a:tblGrid>
                <a:gridCol w="411480"/>
                <a:gridCol w="685800"/>
                <a:gridCol w="4114800"/>
                <a:gridCol w="1463040"/>
                <a:gridCol w="1746504"/>
              </a:tblGrid>
              <a:tr h="292608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FFFFFF"/>
                          </a:solidFill>
                          <a:latin typeface="Avenir Heavy" pitchFamily="34" charset="0"/>
                          <a:ea typeface="Avenir Heavy" pitchFamily="34" charset="-122"/>
                          <a:cs typeface="Avenir Heavy" pitchFamily="34" charset="-120"/>
                        </a:rPr>
                        <a:t>Task</a:t>
                      </a:r>
                      <a:endParaRPr lang="en-US" sz="900" dirty="0">
                        <a:latin typeface="Avenir Heavy" charset="0"/>
                        <a:ea typeface="Avenir Heavy" charset="0"/>
                        <a:cs typeface="Avenir Heavy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3357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FFFFFF"/>
                          </a:solidFill>
                          <a:latin typeface="Avenir Heavy" pitchFamily="34" charset="0"/>
                          <a:ea typeface="Avenir Heavy" pitchFamily="34" charset="-122"/>
                          <a:cs typeface="Avenir Heavy" pitchFamily="34" charset="-120"/>
                        </a:rPr>
                        <a:t>Action</a:t>
                      </a:r>
                      <a:endParaRPr lang="en-US" sz="900" dirty="0">
                        <a:latin typeface="Avenir Heavy" charset="0"/>
                        <a:ea typeface="Avenir Heavy" charset="0"/>
                        <a:cs typeface="Avenir Heavy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3357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FFFFFF"/>
                          </a:solidFill>
                          <a:latin typeface="Avenir Heavy" pitchFamily="34" charset="0"/>
                          <a:ea typeface="Avenir Heavy" pitchFamily="34" charset="-122"/>
                          <a:cs typeface="Avenir Heavy" pitchFamily="34" charset="-120"/>
                        </a:rPr>
                        <a:t>Detail</a:t>
                      </a:r>
                      <a:endParaRPr lang="en-US" sz="900" dirty="0">
                        <a:latin typeface="Avenir Heavy" charset="0"/>
                        <a:ea typeface="Avenir Heavy" charset="0"/>
                        <a:cs typeface="Avenir Heavy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3357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FFFFFF"/>
                          </a:solidFill>
                          <a:latin typeface="Avenir Heavy" pitchFamily="34" charset="0"/>
                          <a:ea typeface="Avenir Heavy" pitchFamily="34" charset="-122"/>
                          <a:cs typeface="Avenir Heavy" pitchFamily="34" charset="-120"/>
                        </a:rPr>
                        <a:t>Owner</a:t>
                      </a:r>
                      <a:endParaRPr lang="en-US" sz="900" dirty="0">
                        <a:latin typeface="Avenir Heavy" charset="0"/>
                        <a:ea typeface="Avenir Heavy" charset="0"/>
                        <a:cs typeface="Avenir Heavy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3357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FFFFFF"/>
                          </a:solidFill>
                          <a:latin typeface="Avenir Heavy" pitchFamily="34" charset="0"/>
                          <a:ea typeface="Avenir Heavy" pitchFamily="34" charset="-122"/>
                          <a:cs typeface="Avenir Heavy" pitchFamily="34" charset="-120"/>
                        </a:rPr>
                        <a:t>Target</a:t>
                      </a:r>
                      <a:endParaRPr lang="en-US" sz="900" dirty="0">
                        <a:latin typeface="Avenir Heavy" charset="0"/>
                        <a:ea typeface="Avenir Heavy" charset="0"/>
                        <a:cs typeface="Avenir Heavy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33578"/>
                    </a:solidFill>
                  </a:tcPr>
                </a:tc>
              </a:tr>
              <a:tr h="475488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  <a:latin typeface="Avenir Light" pitchFamily="34" charset="0"/>
                          <a:ea typeface="Avenir Light" pitchFamily="34" charset="-122"/>
                          <a:cs typeface="Avenir Light" pitchFamily="34" charset="-120"/>
                        </a:rPr>
                        <a:t>2.1</a:t>
                      </a:r>
                      <a:endParaRPr lang="en-US" sz="900" dirty="0">
                        <a:latin typeface="Avenir Light" charset="0"/>
                        <a:ea typeface="Avenir Light" charset="0"/>
                        <a:cs typeface="Avenir Light" charset="0"/>
                      </a:endParaRPr>
                    </a:p>
                  </a:txBody>
                  <a:tcPr marL="91440" marR="91440" marT="45720" marB="45720" anchor="t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  <a:latin typeface="Avenir Light" pitchFamily="34" charset="0"/>
                          <a:ea typeface="Avenir Light" pitchFamily="34" charset="-122"/>
                          <a:cs typeface="Avenir Light" pitchFamily="34" charset="-120"/>
                        </a:rPr>
                        <a:t>Action 3</a:t>
                      </a:r>
                      <a:endParaRPr lang="en-US" sz="900" dirty="0">
                        <a:latin typeface="Avenir Light" charset="0"/>
                        <a:ea typeface="Avenir Light" charset="0"/>
                        <a:cs typeface="Avenir Light" charset="0"/>
                      </a:endParaRPr>
                    </a:p>
                  </a:txBody>
                  <a:tcPr marL="91440" marR="91440" marT="45720" marB="45720" anchor="t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  <a:latin typeface="Avenir Light" pitchFamily="34" charset="0"/>
                          <a:ea typeface="Avenir Light" pitchFamily="34" charset="-122"/>
                          <a:cs typeface="Avenir Light" pitchFamily="34" charset="-120"/>
                        </a:rPr>
                        <a:t>Finalise PSMS form contact details — confirm submission email and postal address</a:t>
                      </a:r>
                      <a:endParaRPr lang="en-US" sz="900" dirty="0">
                        <a:latin typeface="Avenir Light" charset="0"/>
                        <a:ea typeface="Avenir Light" charset="0"/>
                        <a:cs typeface="Avenir Light" charset="0"/>
                      </a:endParaRPr>
                    </a:p>
                  </a:txBody>
                  <a:tcPr marL="91440" marR="91440" marT="45720" marB="45720" anchor="t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  <a:latin typeface="Avenir Light" pitchFamily="34" charset="0"/>
                          <a:ea typeface="Avenir Light" pitchFamily="34" charset="-122"/>
                          <a:cs typeface="Avenir Light" pitchFamily="34" charset="-120"/>
                        </a:rPr>
                        <a:t>Action 3 Lead</a:t>
                      </a:r>
                      <a:endParaRPr lang="en-US" sz="900" dirty="0">
                        <a:latin typeface="Avenir Light" charset="0"/>
                        <a:ea typeface="Avenir Light" charset="0"/>
                        <a:cs typeface="Avenir Light" charset="0"/>
                      </a:endParaRPr>
                    </a:p>
                  </a:txBody>
                  <a:tcPr marL="91440" marR="91440" marT="45720" marB="45720" anchor="t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  <a:latin typeface="Avenir Light" pitchFamily="34" charset="0"/>
                          <a:ea typeface="Avenir Light" pitchFamily="34" charset="-122"/>
                          <a:cs typeface="Avenir Light" pitchFamily="34" charset="-120"/>
                        </a:rPr>
                        <a:t>14 Mar 2026</a:t>
                      </a:r>
                      <a:endParaRPr lang="en-US" sz="900" dirty="0">
                        <a:latin typeface="Avenir Light" charset="0"/>
                        <a:ea typeface="Avenir Light" charset="0"/>
                        <a:cs typeface="Avenir Light" charset="0"/>
                      </a:endParaRPr>
                    </a:p>
                  </a:txBody>
                  <a:tcPr marL="91440" marR="91440" marT="45720" marB="45720" anchor="t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75488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  <a:latin typeface="Avenir Light" pitchFamily="34" charset="0"/>
                          <a:ea typeface="Avenir Light" pitchFamily="34" charset="-122"/>
                          <a:cs typeface="Avenir Light" pitchFamily="34" charset="-120"/>
                        </a:rPr>
                        <a:t>2.2</a:t>
                      </a:r>
                      <a:endParaRPr lang="en-US" sz="900" dirty="0">
                        <a:latin typeface="Avenir Light" charset="0"/>
                        <a:ea typeface="Avenir Light" charset="0"/>
                        <a:cs typeface="Avenir Light" charset="0"/>
                      </a:endParaRPr>
                    </a:p>
                  </a:txBody>
                  <a:tcPr marL="91440" marR="91440" marT="45720" marB="45720" anchor="t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  <a:latin typeface="Avenir Light" pitchFamily="34" charset="0"/>
                          <a:ea typeface="Avenir Light" pitchFamily="34" charset="-122"/>
                          <a:cs typeface="Avenir Light" pitchFamily="34" charset="-120"/>
                        </a:rPr>
                        <a:t>Action 2</a:t>
                      </a:r>
                      <a:endParaRPr lang="en-US" sz="900" dirty="0">
                        <a:latin typeface="Avenir Light" charset="0"/>
                        <a:ea typeface="Avenir Light" charset="0"/>
                        <a:cs typeface="Avenir Light" charset="0"/>
                      </a:endParaRPr>
                    </a:p>
                  </a:txBody>
                  <a:tcPr marL="91440" marR="91440" marT="45720" marB="45720" anchor="t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  <a:latin typeface="Avenir Light" pitchFamily="34" charset="0"/>
                          <a:ea typeface="Avenir Light" pitchFamily="34" charset="-122"/>
                          <a:cs typeface="Avenir Light" pitchFamily="34" charset="-120"/>
                        </a:rPr>
                        <a:t>Create a 1-page Martyn's Law summary handout — key facts in printable format for attendees</a:t>
                      </a:r>
                      <a:endParaRPr lang="en-US" sz="900" dirty="0">
                        <a:latin typeface="Avenir Light" charset="0"/>
                        <a:ea typeface="Avenir Light" charset="0"/>
                        <a:cs typeface="Avenir Light" charset="0"/>
                      </a:endParaRPr>
                    </a:p>
                  </a:txBody>
                  <a:tcPr marL="91440" marR="91440" marT="45720" marB="45720" anchor="t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  <a:latin typeface="Avenir Light" pitchFamily="34" charset="0"/>
                          <a:ea typeface="Avenir Light" pitchFamily="34" charset="-122"/>
                          <a:cs typeface="Avenir Light" pitchFamily="34" charset="-120"/>
                        </a:rPr>
                        <a:t>Action 2 Lead</a:t>
                      </a:r>
                      <a:endParaRPr lang="en-US" sz="900" dirty="0">
                        <a:latin typeface="Avenir Light" charset="0"/>
                        <a:ea typeface="Avenir Light" charset="0"/>
                        <a:cs typeface="Avenir Light" charset="0"/>
                      </a:endParaRPr>
                    </a:p>
                  </a:txBody>
                  <a:tcPr marL="91440" marR="91440" marT="45720" marB="45720" anchor="t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  <a:latin typeface="Avenir Light" pitchFamily="34" charset="0"/>
                          <a:ea typeface="Avenir Light" pitchFamily="34" charset="-122"/>
                          <a:cs typeface="Avenir Light" pitchFamily="34" charset="-120"/>
                        </a:rPr>
                        <a:t>28 Mar 2026</a:t>
                      </a:r>
                      <a:endParaRPr lang="en-US" sz="900" dirty="0">
                        <a:latin typeface="Avenir Light" charset="0"/>
                        <a:ea typeface="Avenir Light" charset="0"/>
                        <a:cs typeface="Avenir Light" charset="0"/>
                      </a:endParaRPr>
                    </a:p>
                  </a:txBody>
                  <a:tcPr marL="91440" marR="91440" marT="45720" marB="45720" anchor="t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</a:tr>
              <a:tr h="475488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  <a:latin typeface="Avenir Light" pitchFamily="34" charset="0"/>
                          <a:ea typeface="Avenir Light" pitchFamily="34" charset="-122"/>
                          <a:cs typeface="Avenir Light" pitchFamily="34" charset="-120"/>
                        </a:rPr>
                        <a:t>2.3</a:t>
                      </a:r>
                      <a:endParaRPr lang="en-US" sz="900" dirty="0">
                        <a:latin typeface="Avenir Light" charset="0"/>
                        <a:ea typeface="Avenir Light" charset="0"/>
                        <a:cs typeface="Avenir Light" charset="0"/>
                      </a:endParaRPr>
                    </a:p>
                  </a:txBody>
                  <a:tcPr marL="91440" marR="91440" marT="45720" marB="45720" anchor="t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  <a:latin typeface="Avenir Light" pitchFamily="34" charset="0"/>
                          <a:ea typeface="Avenir Light" pitchFamily="34" charset="-122"/>
                          <a:cs typeface="Avenir Light" pitchFamily="34" charset="-120"/>
                        </a:rPr>
                        <a:t>Action 1</a:t>
                      </a:r>
                      <a:endParaRPr lang="en-US" sz="900" dirty="0">
                        <a:latin typeface="Avenir Light" charset="0"/>
                        <a:ea typeface="Avenir Light" charset="0"/>
                        <a:cs typeface="Avenir Light" charset="0"/>
                      </a:endParaRPr>
                    </a:p>
                  </a:txBody>
                  <a:tcPr marL="91440" marR="91440" marT="45720" marB="45720" anchor="t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  <a:latin typeface="Avenir Light" pitchFamily="34" charset="0"/>
                          <a:ea typeface="Avenir Light" pitchFamily="34" charset="-122"/>
                          <a:cs typeface="Avenir Light" pitchFamily="34" charset="-120"/>
                        </a:rPr>
                        <a:t>Write a cover letter / launch communication introducing the Security Preparedness Framework</a:t>
                      </a:r>
                      <a:endParaRPr lang="en-US" sz="900" dirty="0">
                        <a:latin typeface="Avenir Light" charset="0"/>
                        <a:ea typeface="Avenir Light" charset="0"/>
                        <a:cs typeface="Avenir Light" charset="0"/>
                      </a:endParaRPr>
                    </a:p>
                  </a:txBody>
                  <a:tcPr marL="91440" marR="91440" marT="45720" marB="45720" anchor="t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  <a:latin typeface="Avenir Light" pitchFamily="34" charset="0"/>
                          <a:ea typeface="Avenir Light" pitchFamily="34" charset="-122"/>
                          <a:cs typeface="Avenir Light" pitchFamily="34" charset="-120"/>
                        </a:rPr>
                        <a:t>Action 1 Lead</a:t>
                      </a:r>
                      <a:endParaRPr lang="en-US" sz="900" dirty="0">
                        <a:latin typeface="Avenir Light" charset="0"/>
                        <a:ea typeface="Avenir Light" charset="0"/>
                        <a:cs typeface="Avenir Light" charset="0"/>
                      </a:endParaRPr>
                    </a:p>
                  </a:txBody>
                  <a:tcPr marL="91440" marR="91440" marT="45720" marB="45720" anchor="t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  <a:latin typeface="Avenir Light" pitchFamily="34" charset="0"/>
                          <a:ea typeface="Avenir Light" pitchFamily="34" charset="-122"/>
                          <a:cs typeface="Avenir Light" pitchFamily="34" charset="-120"/>
                        </a:rPr>
                        <a:t>28 Mar 2026</a:t>
                      </a:r>
                      <a:endParaRPr lang="en-US" sz="900" dirty="0">
                        <a:latin typeface="Avenir Light" charset="0"/>
                        <a:ea typeface="Avenir Light" charset="0"/>
                        <a:cs typeface="Avenir Light" charset="0"/>
                      </a:endParaRPr>
                    </a:p>
                  </a:txBody>
                  <a:tcPr marL="91440" marR="91440" marT="45720" marB="45720" anchor="t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148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777777"/>
                          </a:solidFill>
                          <a:latin typeface="Avenir Light" pitchFamily="34" charset="0"/>
                          <a:ea typeface="Avenir Light" pitchFamily="34" charset="-122"/>
                          <a:cs typeface="Avenir Light" pitchFamily="34" charset="-120"/>
                        </a:rPr>
                        <a:t>2.4</a:t>
                      </a:r>
                      <a:endParaRPr lang="en-US" sz="900" dirty="0">
                        <a:latin typeface="Avenir Light" charset="0"/>
                        <a:ea typeface="Avenir Light" charset="0"/>
                        <a:cs typeface="Avenir Light" charset="0"/>
                      </a:endParaRPr>
                    </a:p>
                  </a:txBody>
                  <a:tcPr marL="91440" marR="91440" marT="45720" marB="45720" anchor="t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0F0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777777"/>
                          </a:solidFill>
                          <a:latin typeface="Avenir Light" pitchFamily="34" charset="0"/>
                          <a:ea typeface="Avenir Light" pitchFamily="34" charset="-122"/>
                          <a:cs typeface="Avenir Light" pitchFamily="34" charset="-120"/>
                        </a:rPr>
                        <a:t>Action 1</a:t>
                      </a:r>
                      <a:endParaRPr lang="en-US" sz="900" dirty="0">
                        <a:latin typeface="Avenir Light" charset="0"/>
                        <a:ea typeface="Avenir Light" charset="0"/>
                        <a:cs typeface="Avenir Light" charset="0"/>
                      </a:endParaRPr>
                    </a:p>
                  </a:txBody>
                  <a:tcPr marL="91440" marR="91440" marT="45720" marB="45720" anchor="t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0F0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777777"/>
                          </a:solidFill>
                          <a:latin typeface="Avenir Light" pitchFamily="34" charset="0"/>
                          <a:ea typeface="Avenir Light" pitchFamily="34" charset="-122"/>
                          <a:cs typeface="Avenir Light" pitchFamily="34" charset="-120"/>
                        </a:rPr>
                        <a:t>Schools &amp; Madrassah Annex — added as Appendix F in v1.4 of the Physical Security Guide</a:t>
                      </a:r>
                      <a:endParaRPr lang="en-US" sz="900" dirty="0">
                        <a:latin typeface="Avenir Light" charset="0"/>
                        <a:ea typeface="Avenir Light" charset="0"/>
                        <a:cs typeface="Avenir Light" charset="0"/>
                      </a:endParaRPr>
                    </a:p>
                  </a:txBody>
                  <a:tcPr marL="91440" marR="91440" marT="45720" marB="45720" anchor="t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0F0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4CAF50"/>
                          </a:solidFill>
                          <a:latin typeface="Avenir Light" pitchFamily="34" charset="0"/>
                          <a:ea typeface="Avenir Light" pitchFamily="34" charset="-122"/>
                          <a:cs typeface="Avenir Light" pitchFamily="34" charset="-120"/>
                        </a:rPr>
                        <a:t>Done</a:t>
                      </a:r>
                      <a:endParaRPr lang="en-US" sz="900" dirty="0">
                        <a:latin typeface="Avenir Light" charset="0"/>
                        <a:ea typeface="Avenir Light" charset="0"/>
                        <a:cs typeface="Avenir Light" charset="0"/>
                      </a:endParaRPr>
                    </a:p>
                  </a:txBody>
                  <a:tcPr marL="91440" marR="91440" marT="45720" marB="45720" anchor="t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0F0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777777"/>
                          </a:solidFill>
                          <a:latin typeface="Avenir Light" pitchFamily="34" charset="0"/>
                          <a:ea typeface="Avenir Light" pitchFamily="34" charset="-122"/>
                          <a:cs typeface="Avenir Light" pitchFamily="34" charset="-120"/>
                        </a:rPr>
                        <a:t>Complete</a:t>
                      </a:r>
                      <a:endParaRPr lang="en-US" sz="900" dirty="0">
                        <a:latin typeface="Avenir Light" charset="0"/>
                        <a:ea typeface="Avenir Light" charset="0"/>
                        <a:cs typeface="Avenir Light" charset="0"/>
                      </a:endParaRPr>
                    </a:p>
                  </a:txBody>
                  <a:tcPr marL="91440" marR="91440" marT="45720" marB="45720" anchor="t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0F0"/>
                    </a:solidFill>
                  </a:tcPr>
                </a:tc>
              </a:tr>
              <a:tr h="475488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  <a:latin typeface="Avenir Light" pitchFamily="34" charset="0"/>
                          <a:ea typeface="Avenir Light" pitchFamily="34" charset="-122"/>
                          <a:cs typeface="Avenir Light" pitchFamily="34" charset="-120"/>
                        </a:rPr>
                        <a:t>2.5</a:t>
                      </a:r>
                      <a:endParaRPr lang="en-US" sz="900" dirty="0">
                        <a:latin typeface="Avenir Light" charset="0"/>
                        <a:ea typeface="Avenir Light" charset="0"/>
                        <a:cs typeface="Avenir Light" charset="0"/>
                      </a:endParaRPr>
                    </a:p>
                  </a:txBody>
                  <a:tcPr marL="91440" marR="91440" marT="45720" marB="45720" anchor="t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  <a:latin typeface="Avenir Light" pitchFamily="34" charset="0"/>
                          <a:ea typeface="Avenir Light" pitchFamily="34" charset="-122"/>
                          <a:cs typeface="Avenir Light" pitchFamily="34" charset="-120"/>
                        </a:rPr>
                        <a:t>Action 1</a:t>
                      </a:r>
                      <a:endParaRPr lang="en-US" sz="900" dirty="0">
                        <a:latin typeface="Avenir Light" charset="0"/>
                        <a:ea typeface="Avenir Light" charset="0"/>
                        <a:cs typeface="Avenir Light" charset="0"/>
                      </a:endParaRPr>
                    </a:p>
                  </a:txBody>
                  <a:tcPr marL="91440" marR="91440" marT="45720" marB="45720" anchor="t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  <a:latin typeface="Avenir Light" pitchFamily="34" charset="0"/>
                          <a:ea typeface="Avenir Light" pitchFamily="34" charset="-122"/>
                          <a:cs typeface="Avenir Light" pitchFamily="34" charset="-120"/>
                        </a:rPr>
                        <a:t>Add guidance for commercial premises — a short annex addressing halal shops, restaurants, and other Muslim-associated businesses</a:t>
                      </a:r>
                      <a:endParaRPr lang="en-US" sz="900" dirty="0">
                        <a:latin typeface="Avenir Light" charset="0"/>
                        <a:ea typeface="Avenir Light" charset="0"/>
                        <a:cs typeface="Avenir Light" charset="0"/>
                      </a:endParaRPr>
                    </a:p>
                  </a:txBody>
                  <a:tcPr marL="91440" marR="91440" marT="45720" marB="45720" anchor="t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  <a:latin typeface="Avenir Light" pitchFamily="34" charset="0"/>
                          <a:ea typeface="Avenir Light" pitchFamily="34" charset="-122"/>
                          <a:cs typeface="Avenir Light" pitchFamily="34" charset="-120"/>
                        </a:rPr>
                        <a:t>Action 1 Lead</a:t>
                      </a:r>
                      <a:endParaRPr lang="en-US" sz="900" dirty="0">
                        <a:latin typeface="Avenir Light" charset="0"/>
                        <a:ea typeface="Avenir Light" charset="0"/>
                        <a:cs typeface="Avenir Light" charset="0"/>
                      </a:endParaRPr>
                    </a:p>
                  </a:txBody>
                  <a:tcPr marL="91440" marR="91440" marT="45720" marB="45720" anchor="t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  <a:latin typeface="Avenir Light" pitchFamily="34" charset="0"/>
                          <a:ea typeface="Avenir Light" pitchFamily="34" charset="-122"/>
                          <a:cs typeface="Avenir Light" pitchFamily="34" charset="-120"/>
                        </a:rPr>
                        <a:t>18 Apr 2026</a:t>
                      </a:r>
                      <a:endParaRPr lang="en-US" sz="900" dirty="0">
                        <a:latin typeface="Avenir Light" charset="0"/>
                        <a:ea typeface="Avenir Light" charset="0"/>
                        <a:cs typeface="Avenir Light" charset="0"/>
                      </a:endParaRPr>
                    </a:p>
                  </a:txBody>
                  <a:tcPr marL="91440" marR="91440" marT="45720" marB="45720" anchor="t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675120" y="146304"/>
            <a:ext cx="2368296" cy="292608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347472" y="4581144"/>
            <a:ext cx="8421624" cy="192024"/>
          </a:xfrm>
          <a:prstGeom prst="rect">
            <a:avLst/>
          </a:prstGeom>
          <a:solidFill>
            <a:srgbClr val="C00000"/>
          </a:solidFill>
          <a:ln/>
        </p:spPr>
      </p:sp>
      <p:sp>
        <p:nvSpPr>
          <p:cNvPr id="4" name="Text 1"/>
          <p:cNvSpPr/>
          <p:nvPr/>
        </p:nvSpPr>
        <p:spPr>
          <a:xfrm>
            <a:off x="512064" y="4581144"/>
            <a:ext cx="475488" cy="1920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Avenir Heavy" pitchFamily="34" charset="0"/>
                <a:ea typeface="Avenir Heavy" pitchFamily="34" charset="-122"/>
                <a:cs typeface="Avenir Heavy" pitchFamily="34" charset="-120"/>
              </a:rPr>
              <a:t>8</a:t>
            </a:r>
            <a:endParaRPr lang="en-US" sz="900" dirty="0"/>
          </a:p>
        </p:txBody>
      </p:sp>
      <p:sp>
        <p:nvSpPr>
          <p:cNvPr id="5" name="Text 2"/>
          <p:cNvSpPr/>
          <p:nvPr/>
        </p:nvSpPr>
        <p:spPr>
          <a:xfrm>
            <a:off x="914400" y="1463040"/>
            <a:ext cx="73152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600" b="1" dirty="0">
                <a:solidFill>
                  <a:srgbClr val="133578"/>
                </a:solidFill>
                <a:latin typeface="Avenir Heavy" pitchFamily="34" charset="0"/>
                <a:ea typeface="Avenir Heavy" pitchFamily="34" charset="-122"/>
                <a:cs typeface="Avenir Heavy" pitchFamily="34" charset="-120"/>
              </a:rPr>
              <a:t>Priority 3: Distribution Plan</a:t>
            </a:r>
            <a:endParaRPr lang="en-US" sz="3600" dirty="0"/>
          </a:p>
        </p:txBody>
      </p:sp>
      <p:sp>
        <p:nvSpPr>
          <p:cNvPr id="6" name="Text 3"/>
          <p:cNvSpPr/>
          <p:nvPr/>
        </p:nvSpPr>
        <p:spPr>
          <a:xfrm>
            <a:off x="1828800" y="2468880"/>
            <a:ext cx="548640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dirty="0">
                <a:solidFill>
                  <a:srgbClr val="777777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Target: by 4 April 2026</a:t>
            </a:r>
            <a:endParaRPr lang="en-US" sz="1600" dirty="0"/>
          </a:p>
        </p:txBody>
      </p:sp>
      <p:sp>
        <p:nvSpPr>
          <p:cNvPr id="7" name="Text 4"/>
          <p:cNvSpPr/>
          <p:nvPr/>
        </p:nvSpPr>
        <p:spPr>
          <a:xfrm>
            <a:off x="1371600" y="3017520"/>
            <a:ext cx="640080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400" i="1" dirty="0">
                <a:solidFill>
                  <a:srgbClr val="777777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A single distribution plan can serve all three actions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675120" y="146304"/>
            <a:ext cx="2368296" cy="292608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347472" y="4581144"/>
            <a:ext cx="8421624" cy="192024"/>
          </a:xfrm>
          <a:prstGeom prst="rect">
            <a:avLst/>
          </a:prstGeom>
          <a:solidFill>
            <a:srgbClr val="C00000"/>
          </a:solidFill>
          <a:ln/>
        </p:spPr>
      </p:sp>
      <p:sp>
        <p:nvSpPr>
          <p:cNvPr id="4" name="Text 1"/>
          <p:cNvSpPr/>
          <p:nvPr/>
        </p:nvSpPr>
        <p:spPr>
          <a:xfrm>
            <a:off x="512064" y="4581144"/>
            <a:ext cx="475488" cy="1920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Avenir Heavy" pitchFamily="34" charset="0"/>
                <a:ea typeface="Avenir Heavy" pitchFamily="34" charset="-122"/>
                <a:cs typeface="Avenir Heavy" pitchFamily="34" charset="-120"/>
              </a:rPr>
              <a:t>9</a:t>
            </a:r>
            <a:endParaRPr lang="en-US" sz="900" dirty="0"/>
          </a:p>
        </p:txBody>
      </p:sp>
      <p:sp>
        <p:nvSpPr>
          <p:cNvPr id="5" name="Text 2"/>
          <p:cNvSpPr/>
          <p:nvPr/>
        </p:nvSpPr>
        <p:spPr>
          <a:xfrm>
            <a:off x="347472" y="301752"/>
            <a:ext cx="5943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33578"/>
                </a:solidFill>
                <a:latin typeface="Avenir Heavy" pitchFamily="34" charset="0"/>
                <a:ea typeface="Avenir Heavy" pitchFamily="34" charset="-122"/>
                <a:cs typeface="Avenir Heavy" pitchFamily="34" charset="-120"/>
              </a:rPr>
              <a:t>Priority 3: Distribution Plan</a:t>
            </a:r>
            <a:endParaRPr lang="en-US" sz="2800" dirty="0"/>
          </a:p>
        </p:txBody>
      </p:sp>
      <p:graphicFrame>
        <p:nvGraphicFramePr>
          <p:cNvPr id="10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347472" y="960120"/>
          <a:ext cx="8421624" cy="914400"/>
        </p:xfrm>
        <a:graphic>
          <a:graphicData uri="http://schemas.openxmlformats.org/drawingml/2006/table">
            <a:tbl>
              <a:tblPr/>
              <a:tblGrid>
                <a:gridCol w="411480"/>
                <a:gridCol w="5166360"/>
                <a:gridCol w="1371600"/>
                <a:gridCol w="1472184"/>
              </a:tblGrid>
              <a:tr h="292608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FFFFFF"/>
                          </a:solidFill>
                          <a:latin typeface="Avenir Heavy" pitchFamily="34" charset="0"/>
                          <a:ea typeface="Avenir Heavy" pitchFamily="34" charset="-122"/>
                          <a:cs typeface="Avenir Heavy" pitchFamily="34" charset="-120"/>
                        </a:rPr>
                        <a:t>Task</a:t>
                      </a:r>
                      <a:endParaRPr lang="en-US" sz="900" dirty="0">
                        <a:latin typeface="Avenir Heavy" charset="0"/>
                        <a:ea typeface="Avenir Heavy" charset="0"/>
                        <a:cs typeface="Avenir Heavy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3357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FFFFFF"/>
                          </a:solidFill>
                          <a:latin typeface="Avenir Heavy" pitchFamily="34" charset="0"/>
                          <a:ea typeface="Avenir Heavy" pitchFamily="34" charset="-122"/>
                          <a:cs typeface="Avenir Heavy" pitchFamily="34" charset="-120"/>
                        </a:rPr>
                        <a:t>Detail</a:t>
                      </a:r>
                      <a:endParaRPr lang="en-US" sz="900" dirty="0">
                        <a:latin typeface="Avenir Heavy" charset="0"/>
                        <a:ea typeface="Avenir Heavy" charset="0"/>
                        <a:cs typeface="Avenir Heavy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3357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FFFFFF"/>
                          </a:solidFill>
                          <a:latin typeface="Avenir Heavy" pitchFamily="34" charset="0"/>
                          <a:ea typeface="Avenir Heavy" pitchFamily="34" charset="-122"/>
                          <a:cs typeface="Avenir Heavy" pitchFamily="34" charset="-120"/>
                        </a:rPr>
                        <a:t>Owner</a:t>
                      </a:r>
                      <a:endParaRPr lang="en-US" sz="900" dirty="0">
                        <a:latin typeface="Avenir Heavy" charset="0"/>
                        <a:ea typeface="Avenir Heavy" charset="0"/>
                        <a:cs typeface="Avenir Heavy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3357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FFFFFF"/>
                          </a:solidFill>
                          <a:latin typeface="Avenir Heavy" pitchFamily="34" charset="0"/>
                          <a:ea typeface="Avenir Heavy" pitchFamily="34" charset="-122"/>
                          <a:cs typeface="Avenir Heavy" pitchFamily="34" charset="-120"/>
                        </a:rPr>
                        <a:t>Target</a:t>
                      </a:r>
                      <a:endParaRPr lang="en-US" sz="900" dirty="0">
                        <a:latin typeface="Avenir Heavy" charset="0"/>
                        <a:ea typeface="Avenir Heavy" charset="0"/>
                        <a:cs typeface="Avenir Heavy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33578"/>
                    </a:solidFill>
                  </a:tcPr>
                </a:tc>
              </a:tr>
              <a:tr h="530352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  <a:latin typeface="Avenir Light" pitchFamily="34" charset="0"/>
                          <a:ea typeface="Avenir Light" pitchFamily="34" charset="-122"/>
                          <a:cs typeface="Avenir Light" pitchFamily="34" charset="-120"/>
                        </a:rPr>
                        <a:t>3.1</a:t>
                      </a:r>
                      <a:endParaRPr lang="en-US" sz="900" dirty="0">
                        <a:latin typeface="Avenir Light" charset="0"/>
                        <a:ea typeface="Avenir Light" charset="0"/>
                        <a:cs typeface="Avenir Light" charset="0"/>
                      </a:endParaRPr>
                    </a:p>
                  </a:txBody>
                  <a:tcPr marL="91440" marR="91440" marT="45720" marB="45720" anchor="t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  <a:latin typeface="Avenir Light" pitchFamily="34" charset="0"/>
                          <a:ea typeface="Avenir Light" pitchFamily="34" charset="-122"/>
                          <a:cs typeface="Avenir Light" pitchFamily="34" charset="-120"/>
                        </a:rPr>
                        <a:t>Map distribution channels — MCB affiliates, MEND regional networks, mosque umbrella bodies, councils of mosques, social media, Friday khutbah announcement templates</a:t>
                      </a:r>
                      <a:endParaRPr lang="en-US" sz="900" dirty="0">
                        <a:latin typeface="Avenir Light" charset="0"/>
                        <a:ea typeface="Avenir Light" charset="0"/>
                        <a:cs typeface="Avenir Light" charset="0"/>
                      </a:endParaRPr>
                    </a:p>
                  </a:txBody>
                  <a:tcPr marL="91440" marR="91440" marT="45720" marB="45720" anchor="t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  <a:latin typeface="Avenir Light" pitchFamily="34" charset="0"/>
                          <a:ea typeface="Avenir Light" pitchFamily="34" charset="-122"/>
                          <a:cs typeface="Avenir Light" pitchFamily="34" charset="-120"/>
                        </a:rPr>
                        <a:t>Stream Lead</a:t>
                      </a:r>
                      <a:endParaRPr lang="en-US" sz="900" dirty="0">
                        <a:latin typeface="Avenir Light" charset="0"/>
                        <a:ea typeface="Avenir Light" charset="0"/>
                        <a:cs typeface="Avenir Light" charset="0"/>
                      </a:endParaRPr>
                    </a:p>
                  </a:txBody>
                  <a:tcPr marL="91440" marR="91440" marT="45720" marB="45720" anchor="t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  <a:latin typeface="Avenir Light" pitchFamily="34" charset="0"/>
                          <a:ea typeface="Avenir Light" pitchFamily="34" charset="-122"/>
                          <a:cs typeface="Avenir Light" pitchFamily="34" charset="-120"/>
                        </a:rPr>
                        <a:t>28 Mar 2026</a:t>
                      </a:r>
                      <a:endParaRPr lang="en-US" sz="900" dirty="0">
                        <a:latin typeface="Avenir Light" charset="0"/>
                        <a:ea typeface="Avenir Light" charset="0"/>
                        <a:cs typeface="Avenir Light" charset="0"/>
                      </a:endParaRPr>
                    </a:p>
                  </a:txBody>
                  <a:tcPr marL="91440" marR="91440" marT="45720" marB="45720" anchor="t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30352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  <a:latin typeface="Avenir Light" pitchFamily="34" charset="0"/>
                          <a:ea typeface="Avenir Light" pitchFamily="34" charset="-122"/>
                          <a:cs typeface="Avenir Light" pitchFamily="34" charset="-120"/>
                        </a:rPr>
                        <a:t>3.2</a:t>
                      </a:r>
                      <a:endParaRPr lang="en-US" sz="900" dirty="0">
                        <a:latin typeface="Avenir Light" charset="0"/>
                        <a:ea typeface="Avenir Light" charset="0"/>
                        <a:cs typeface="Avenir Light" charset="0"/>
                      </a:endParaRPr>
                    </a:p>
                  </a:txBody>
                  <a:tcPr marL="91440" marR="91440" marT="45720" marB="45720" anchor="t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  <a:latin typeface="Avenir Light" pitchFamily="34" charset="0"/>
                          <a:ea typeface="Avenir Light" pitchFamily="34" charset="-122"/>
                          <a:cs typeface="Avenir Light" pitchFamily="34" charset="-120"/>
                        </a:rPr>
                        <a:t>Create a distribution pack — bundle all Action 1 docs + Martyn's Law handout + PSMS evidence form into a single downloadable pack with cover letter</a:t>
                      </a:r>
                      <a:endParaRPr lang="en-US" sz="900" dirty="0">
                        <a:latin typeface="Avenir Light" charset="0"/>
                        <a:ea typeface="Avenir Light" charset="0"/>
                        <a:cs typeface="Avenir Light" charset="0"/>
                      </a:endParaRPr>
                    </a:p>
                  </a:txBody>
                  <a:tcPr marL="91440" marR="91440" marT="45720" marB="45720" anchor="t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  <a:latin typeface="Avenir Light" pitchFamily="34" charset="0"/>
                          <a:ea typeface="Avenir Light" pitchFamily="34" charset="-122"/>
                          <a:cs typeface="Avenir Light" pitchFamily="34" charset="-120"/>
                        </a:rPr>
                        <a:t>Action 1 Lead</a:t>
                      </a:r>
                      <a:endParaRPr lang="en-US" sz="900" dirty="0">
                        <a:latin typeface="Avenir Light" charset="0"/>
                        <a:ea typeface="Avenir Light" charset="0"/>
                        <a:cs typeface="Avenir Light" charset="0"/>
                      </a:endParaRPr>
                    </a:p>
                  </a:txBody>
                  <a:tcPr marL="91440" marR="91440" marT="45720" marB="45720" anchor="t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  <a:latin typeface="Avenir Light" pitchFamily="34" charset="0"/>
                          <a:ea typeface="Avenir Light" pitchFamily="34" charset="-122"/>
                          <a:cs typeface="Avenir Light" pitchFamily="34" charset="-120"/>
                        </a:rPr>
                        <a:t>4 Apr 2026</a:t>
                      </a:r>
                      <a:endParaRPr lang="en-US" sz="900" dirty="0">
                        <a:latin typeface="Avenir Light" charset="0"/>
                        <a:ea typeface="Avenir Light" charset="0"/>
                        <a:cs typeface="Avenir Light" charset="0"/>
                      </a:endParaRPr>
                    </a:p>
                  </a:txBody>
                  <a:tcPr marL="91440" marR="91440" marT="45720" marB="45720" anchor="t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</a:tr>
              <a:tr h="530352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  <a:latin typeface="Avenir Light" pitchFamily="34" charset="0"/>
                          <a:ea typeface="Avenir Light" pitchFamily="34" charset="-122"/>
                          <a:cs typeface="Avenir Light" pitchFamily="34" charset="-120"/>
                        </a:rPr>
                        <a:t>3.3</a:t>
                      </a:r>
                      <a:endParaRPr lang="en-US" sz="900" dirty="0">
                        <a:latin typeface="Avenir Light" charset="0"/>
                        <a:ea typeface="Avenir Light" charset="0"/>
                        <a:cs typeface="Avenir Light" charset="0"/>
                      </a:endParaRPr>
                    </a:p>
                  </a:txBody>
                  <a:tcPr marL="91440" marR="91440" marT="45720" marB="45720" anchor="t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  <a:latin typeface="Avenir Light" pitchFamily="34" charset="0"/>
                          <a:ea typeface="Avenir Light" pitchFamily="34" charset="-122"/>
                          <a:cs typeface="Avenir Light" pitchFamily="34" charset="-120"/>
                        </a:rPr>
                        <a:t>Set up a webpage or shared drive link where mosques can access all materials — a single URL for email, WhatsApp, and social media</a:t>
                      </a:r>
                      <a:endParaRPr lang="en-US" sz="900" dirty="0">
                        <a:latin typeface="Avenir Light" charset="0"/>
                        <a:ea typeface="Avenir Light" charset="0"/>
                        <a:cs typeface="Avenir Light" charset="0"/>
                      </a:endParaRPr>
                    </a:p>
                  </a:txBody>
                  <a:tcPr marL="91440" marR="91440" marT="45720" marB="45720" anchor="t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  <a:latin typeface="Avenir Light" pitchFamily="34" charset="0"/>
                          <a:ea typeface="Avenir Light" pitchFamily="34" charset="-122"/>
                          <a:cs typeface="Avenir Light" pitchFamily="34" charset="-120"/>
                        </a:rPr>
                        <a:t>Stream Lead</a:t>
                      </a:r>
                      <a:endParaRPr lang="en-US" sz="900" dirty="0">
                        <a:latin typeface="Avenir Light" charset="0"/>
                        <a:ea typeface="Avenir Light" charset="0"/>
                        <a:cs typeface="Avenir Light" charset="0"/>
                      </a:endParaRPr>
                    </a:p>
                  </a:txBody>
                  <a:tcPr marL="91440" marR="91440" marT="45720" marB="45720" anchor="t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  <a:latin typeface="Avenir Light" pitchFamily="34" charset="0"/>
                          <a:ea typeface="Avenir Light" pitchFamily="34" charset="-122"/>
                          <a:cs typeface="Avenir Light" pitchFamily="34" charset="-120"/>
                        </a:rPr>
                        <a:t>4 Apr 2026</a:t>
                      </a:r>
                      <a:endParaRPr lang="en-US" sz="900" dirty="0">
                        <a:latin typeface="Avenir Light" charset="0"/>
                        <a:ea typeface="Avenir Light" charset="0"/>
                        <a:cs typeface="Avenir Light" charset="0"/>
                      </a:endParaRPr>
                    </a:p>
                  </a:txBody>
                  <a:tcPr marL="91440" marR="91440" marT="45720" marB="45720" anchor="t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  <a:latin typeface="Avenir Light" pitchFamily="34" charset="0"/>
                          <a:ea typeface="Avenir Light" pitchFamily="34" charset="-122"/>
                          <a:cs typeface="Avenir Light" pitchFamily="34" charset="-120"/>
                        </a:rPr>
                        <a:t>3.4</a:t>
                      </a:r>
                      <a:endParaRPr lang="en-US" sz="900" dirty="0">
                        <a:latin typeface="Avenir Light" charset="0"/>
                        <a:ea typeface="Avenir Light" charset="0"/>
                        <a:cs typeface="Avenir Light" charset="0"/>
                      </a:endParaRPr>
                    </a:p>
                  </a:txBody>
                  <a:tcPr marL="91440" marR="91440" marT="45720" marB="45720" anchor="t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  <a:latin typeface="Avenir Light" pitchFamily="34" charset="0"/>
                          <a:ea typeface="Avenir Light" pitchFamily="34" charset="-122"/>
                          <a:cs typeface="Avenir Light" pitchFamily="34" charset="-120"/>
                        </a:rPr>
                        <a:t>Draft email/WhatsApp announcement for distribution to mosque contacts introducing the pack and linking to the webpage</a:t>
                      </a:r>
                      <a:endParaRPr lang="en-US" sz="900" dirty="0">
                        <a:latin typeface="Avenir Light" charset="0"/>
                        <a:ea typeface="Avenir Light" charset="0"/>
                        <a:cs typeface="Avenir Light" charset="0"/>
                      </a:endParaRPr>
                    </a:p>
                  </a:txBody>
                  <a:tcPr marL="91440" marR="91440" marT="45720" marB="45720" anchor="t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  <a:latin typeface="Avenir Light" pitchFamily="34" charset="0"/>
                          <a:ea typeface="Avenir Light" pitchFamily="34" charset="-122"/>
                          <a:cs typeface="Avenir Light" pitchFamily="34" charset="-120"/>
                        </a:rPr>
                        <a:t>Stream Lead</a:t>
                      </a:r>
                      <a:endParaRPr lang="en-US" sz="900" dirty="0">
                        <a:latin typeface="Avenir Light" charset="0"/>
                        <a:ea typeface="Avenir Light" charset="0"/>
                        <a:cs typeface="Avenir Light" charset="0"/>
                      </a:endParaRPr>
                    </a:p>
                  </a:txBody>
                  <a:tcPr marL="91440" marR="91440" marT="45720" marB="45720" anchor="t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  <a:latin typeface="Avenir Light" pitchFamily="34" charset="0"/>
                          <a:ea typeface="Avenir Light" pitchFamily="34" charset="-122"/>
                          <a:cs typeface="Avenir Light" pitchFamily="34" charset="-120"/>
                        </a:rPr>
                        <a:t>4 Apr 2026</a:t>
                      </a:r>
                      <a:endParaRPr lang="en-US" sz="900" dirty="0">
                        <a:latin typeface="Avenir Light" charset="0"/>
                        <a:ea typeface="Avenir Light" charset="0"/>
                        <a:cs typeface="Avenir Light" charset="0"/>
                      </a:endParaRPr>
                    </a:p>
                  </a:txBody>
                  <a:tcPr marL="91440" marR="91440" marT="45720" marB="45720" anchor="t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</a:tr>
              <a:tr h="530352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  <a:latin typeface="Avenir Light" pitchFamily="34" charset="0"/>
                          <a:ea typeface="Avenir Light" pitchFamily="34" charset="-122"/>
                          <a:cs typeface="Avenir Light" pitchFamily="34" charset="-120"/>
                        </a:rPr>
                        <a:t>3.5</a:t>
                      </a:r>
                      <a:endParaRPr lang="en-US" sz="900" dirty="0">
                        <a:latin typeface="Avenir Light" charset="0"/>
                        <a:ea typeface="Avenir Light" charset="0"/>
                        <a:cs typeface="Avenir Light" charset="0"/>
                      </a:endParaRPr>
                    </a:p>
                  </a:txBody>
                  <a:tcPr marL="91440" marR="91440" marT="45720" marB="45720" anchor="t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  <a:latin typeface="Avenir Light" pitchFamily="34" charset="0"/>
                          <a:ea typeface="Avenir Light" pitchFamily="34" charset="-122"/>
                          <a:cs typeface="Avenir Light" pitchFamily="34" charset="-120"/>
                        </a:rPr>
                        <a:t>Coordinate with Stream 2 (Community Empowerment) — if a digital platform is being developed, ensure Property Security materials are included from launch</a:t>
                      </a:r>
                      <a:endParaRPr lang="en-US" sz="900" dirty="0">
                        <a:latin typeface="Avenir Light" charset="0"/>
                        <a:ea typeface="Avenir Light" charset="0"/>
                        <a:cs typeface="Avenir Light" charset="0"/>
                      </a:endParaRPr>
                    </a:p>
                  </a:txBody>
                  <a:tcPr marL="91440" marR="91440" marT="45720" marB="45720" anchor="t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  <a:latin typeface="Avenir Light" pitchFamily="34" charset="0"/>
                          <a:ea typeface="Avenir Light" pitchFamily="34" charset="-122"/>
                          <a:cs typeface="Avenir Light" pitchFamily="34" charset="-120"/>
                        </a:rPr>
                        <a:t>Stream Lead</a:t>
                      </a:r>
                      <a:endParaRPr lang="en-US" sz="900" dirty="0">
                        <a:latin typeface="Avenir Light" charset="0"/>
                        <a:ea typeface="Avenir Light" charset="0"/>
                        <a:cs typeface="Avenir Light" charset="0"/>
                      </a:endParaRPr>
                    </a:p>
                  </a:txBody>
                  <a:tcPr marL="91440" marR="91440" marT="45720" marB="45720" anchor="t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  <a:latin typeface="Avenir Light" pitchFamily="34" charset="0"/>
                          <a:ea typeface="Avenir Light" pitchFamily="34" charset="-122"/>
                          <a:cs typeface="Avenir Light" pitchFamily="34" charset="-120"/>
                        </a:rPr>
                        <a:t>Ongoing</a:t>
                      </a:r>
                      <a:endParaRPr lang="en-US" sz="900" dirty="0">
                        <a:latin typeface="Avenir Light" charset="0"/>
                        <a:ea typeface="Avenir Light" charset="0"/>
                        <a:cs typeface="Avenir Light" charset="0"/>
                      </a:endParaRPr>
                    </a:p>
                  </a:txBody>
                  <a:tcPr marL="91440" marR="91440" marT="45720" marB="45720" anchor="t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17</Slides>
  <Notes>17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MCB Property Security — Action Plan &amp; Next Steps</dc:title>
  <dc:subject>PptxGenJS Presentation</dc:subject>
  <dc:creator>Muslim Council of Britain</dc:creator>
  <cp:lastModifiedBy>Muslim Council of Britain</cp:lastModifiedBy>
  <cp:revision>1</cp:revision>
  <dcterms:created xsi:type="dcterms:W3CDTF">2026-03-07T14:56:58Z</dcterms:created>
  <dcterms:modified xsi:type="dcterms:W3CDTF">2026-03-07T14:56:58Z</dcterms:modified>
</cp:coreProperties>
</file>