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95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080000">
            <a:off x="-1371600" y="-1371600"/>
            <a:ext cx="5486400" cy="4572000"/>
          </a:xfrm>
          <a:prstGeom prst="rect">
            <a:avLst/>
          </a:prstGeom>
          <a:solidFill>
            <a:srgbClr val="7A1416">
              <a:alpha val="5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 rot="-1320000">
            <a:off x="5029200" y="1371600"/>
            <a:ext cx="6400800" cy="5486400"/>
          </a:xfrm>
          <a:prstGeom prst="rect">
            <a:avLst/>
          </a:prstGeom>
          <a:solidFill>
            <a:srgbClr val="7A1416">
              <a:alpha val="6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 rot="2280000">
            <a:off x="2286000" y="-2286000"/>
            <a:ext cx="4572000" cy="5486400"/>
          </a:xfrm>
          <a:prstGeom prst="rect">
            <a:avLst/>
          </a:prstGeom>
          <a:solidFill>
            <a:srgbClr val="000000">
              <a:alpha val="12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6263640" y="0"/>
            <a:ext cx="28803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31520" y="1280160"/>
            <a:ext cx="76809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spc="300" kern="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DIGITAL PLATFORM FOR</a:t>
            </a:r>
            <a:endParaRPr lang="en-US" sz="3800" dirty="0"/>
          </a:p>
          <a:p>
            <a:pPr algn="ctr" indent="0" marL="0">
              <a:buNone/>
            </a:pPr>
            <a:r>
              <a:rPr lang="en-US" sz="3800" spc="300" kern="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REPORTING ISLAMOPHOBIA</a:t>
            </a:r>
            <a:endParaRPr lang="en-US" sz="3800" dirty="0"/>
          </a:p>
        </p:txBody>
      </p:sp>
      <p:sp>
        <p:nvSpPr>
          <p:cNvPr id="8" name="Text 5"/>
          <p:cNvSpPr/>
          <p:nvPr/>
        </p:nvSpPr>
        <p:spPr>
          <a:xfrm>
            <a:off x="1371600" y="274320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C5A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Action 4 Proposal — Pillar 2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1828800" y="356616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>
                    <a:alpha val="70000"/>
                  </a:srgbClr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March 2026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10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Advocacy &amp; Call to Action Features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Start a Conversation: AI-guided legal Q&amp;A — free, confidential, no account required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Report an Incident: Step-by-step guidance for completing organisation reporting forms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Content Analysis: Paste links from YouTube, Facebook, X, Instagram for AI analysis of potential legal violations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Find a Solicitor: Connects users with discrimination law specialists; generates consultation packages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Emergency Contacts: 999, 101, Stop Hate UK 24/7 helpline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Incident Summary Generation: Creates structured summaries for use in formal reports and complaints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11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How the Platforms Complement Each Other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47472" y="1188720"/>
            <a:ext cx="3931920" cy="411480"/>
          </a:xfrm>
          <a:prstGeom prst="rect">
            <a:avLst/>
          </a:prstGeom>
          <a:solidFill>
            <a:srgbClr val="133578"/>
          </a:solidFill>
          <a:ln/>
        </p:spPr>
      </p:sp>
      <p:sp>
        <p:nvSpPr>
          <p:cNvPr id="7" name="Text 4"/>
          <p:cNvSpPr/>
          <p:nvPr/>
        </p:nvSpPr>
        <p:spPr>
          <a:xfrm>
            <a:off x="347472" y="118872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islamophobiauk.co.uk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502920" y="1783080"/>
            <a:ext cx="365760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Incident reporting form with verification</a:t>
            </a:r>
            <a:endParaRPr lang="en-US" sz="1400" dirty="0"/>
          </a:p>
          <a:p>
            <a:pPr indent="0" marL="0">
              <a:buNone/>
            </a:pP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Community safety resources and data</a:t>
            </a:r>
            <a:endParaRPr lang="en-US" sz="1400" dirty="0"/>
          </a:p>
          <a:p>
            <a:pPr indent="0" marL="0">
              <a:buNone/>
            </a:pP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Data aggregation and awareness</a:t>
            </a:r>
            <a:endParaRPr lang="en-US" sz="1400" dirty="0"/>
          </a:p>
          <a:p>
            <a:pPr indent="0" marL="0">
              <a:buNone/>
            </a:pP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Media uploads, social media monitoring</a:t>
            </a:r>
            <a:endParaRPr lang="en-US" sz="1400" dirty="0"/>
          </a:p>
          <a:p>
            <a:pPr indent="0" marL="0">
              <a:buNone/>
            </a:pP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Partner organisations listed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4846320" y="1188720"/>
            <a:ext cx="3931920" cy="411480"/>
          </a:xfrm>
          <a:prstGeom prst="rect">
            <a:avLst/>
          </a:prstGeom>
          <a:solidFill>
            <a:srgbClr val="95181B"/>
          </a:solidFill>
          <a:ln/>
        </p:spPr>
      </p:sp>
      <p:sp>
        <p:nvSpPr>
          <p:cNvPr id="10" name="Text 7"/>
          <p:cNvSpPr/>
          <p:nvPr/>
        </p:nvSpPr>
        <p:spPr>
          <a:xfrm>
            <a:off x="4846320" y="118872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askadil.org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5010912" y="1783080"/>
            <a:ext cx="365760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Step-by-step guidance on how and where to report</a:t>
            </a:r>
            <a:endParaRPr lang="en-US" sz="1400" dirty="0"/>
          </a:p>
          <a:p>
            <a:pPr indent="0" marL="0">
              <a:buNone/>
            </a:pP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AI-powered legal education with legislation references</a:t>
            </a:r>
            <a:endParaRPr lang="en-US" sz="1400" dirty="0"/>
          </a:p>
          <a:p>
            <a:pPr indent="0" marL="0">
              <a:buNone/>
            </a:pP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Solicitor matching, complaint drafting, call to action</a:t>
            </a:r>
            <a:endParaRPr lang="en-US" sz="1400" dirty="0"/>
          </a:p>
          <a:p>
            <a:pPr indent="0" marL="0">
              <a:buNone/>
            </a:pP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Content analysis of links for legal violations</a:t>
            </a:r>
            <a:endParaRPr lang="en-US" sz="1400" dirty="0"/>
          </a:p>
          <a:p>
            <a:pPr indent="0" marL="0">
              <a:buNone/>
            </a:pP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Connects to 18 support orgs by jurisdiction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12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Key Figures (as of March 2026)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20040" y="1371600"/>
            <a:ext cx="1920240" cy="18288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7" name="Shape 4"/>
          <p:cNvSpPr/>
          <p:nvPr/>
        </p:nvSpPr>
        <p:spPr>
          <a:xfrm>
            <a:off x="320040" y="1371600"/>
            <a:ext cx="1920240" cy="457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8" name="Text 5"/>
          <p:cNvSpPr/>
          <p:nvPr/>
        </p:nvSpPr>
        <p:spPr>
          <a:xfrm>
            <a:off x="320040" y="1508760"/>
            <a:ext cx="1920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4,478</a:t>
            </a:r>
            <a:endParaRPr lang="en-US" sz="3600" dirty="0"/>
          </a:p>
        </p:txBody>
      </p:sp>
      <p:sp>
        <p:nvSpPr>
          <p:cNvPr id="9" name="Text 6"/>
          <p:cNvSpPr/>
          <p:nvPr/>
        </p:nvSpPr>
        <p:spPr>
          <a:xfrm>
            <a:off x="320040" y="233172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Anti-Muslim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Hate Crimes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2514600" y="1371600"/>
            <a:ext cx="1920240" cy="18288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11" name="Shape 8"/>
          <p:cNvSpPr/>
          <p:nvPr/>
        </p:nvSpPr>
        <p:spPr>
          <a:xfrm>
            <a:off x="2514600" y="1371600"/>
            <a:ext cx="1920240" cy="457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12" name="Text 9"/>
          <p:cNvSpPr/>
          <p:nvPr/>
        </p:nvSpPr>
        <p:spPr>
          <a:xfrm>
            <a:off x="2514600" y="1508760"/>
            <a:ext cx="1920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+19%</a:t>
            </a:r>
            <a:endParaRPr lang="en-US" sz="3600" dirty="0"/>
          </a:p>
        </p:txBody>
      </p:sp>
      <p:sp>
        <p:nvSpPr>
          <p:cNvPr id="13" name="Text 10"/>
          <p:cNvSpPr/>
          <p:nvPr/>
        </p:nvSpPr>
        <p:spPr>
          <a:xfrm>
            <a:off x="2514600" y="233172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Year-on-Year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Rise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4709160" y="1371600"/>
            <a:ext cx="1920240" cy="18288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15" name="Shape 12"/>
          <p:cNvSpPr/>
          <p:nvPr/>
        </p:nvSpPr>
        <p:spPr>
          <a:xfrm>
            <a:off x="4709160" y="1371600"/>
            <a:ext cx="1920240" cy="457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16" name="Text 13"/>
          <p:cNvSpPr/>
          <p:nvPr/>
        </p:nvSpPr>
        <p:spPr>
          <a:xfrm>
            <a:off x="4709160" y="1508760"/>
            <a:ext cx="1920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132</a:t>
            </a:r>
            <a:endParaRPr lang="en-US" sz="3600" dirty="0"/>
          </a:p>
        </p:txBody>
      </p:sp>
      <p:sp>
        <p:nvSpPr>
          <p:cNvPr id="17" name="Text 14"/>
          <p:cNvSpPr/>
          <p:nvPr/>
        </p:nvSpPr>
        <p:spPr>
          <a:xfrm>
            <a:off x="4709160" y="233172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Local Reports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on Platform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6903720" y="1371600"/>
            <a:ext cx="1920240" cy="18288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19" name="Shape 16"/>
          <p:cNvSpPr/>
          <p:nvPr/>
        </p:nvSpPr>
        <p:spPr>
          <a:xfrm>
            <a:off x="6903720" y="1371600"/>
            <a:ext cx="1920240" cy="457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20" name="Text 17"/>
          <p:cNvSpPr/>
          <p:nvPr/>
        </p:nvSpPr>
        <p:spPr>
          <a:xfrm>
            <a:off x="6903720" y="1508760"/>
            <a:ext cx="1920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15,670+</a:t>
            </a:r>
            <a:endParaRPr lang="en-US" sz="3600" dirty="0"/>
          </a:p>
        </p:txBody>
      </p:sp>
      <p:sp>
        <p:nvSpPr>
          <p:cNvPr id="21" name="Text 18"/>
          <p:cNvSpPr/>
          <p:nvPr/>
        </p:nvSpPr>
        <p:spPr>
          <a:xfrm>
            <a:off x="6903720" y="233172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Social Media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Posts Monitored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13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Why These Platforms, Not Build From Scratch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Both already live and operational — no development time, cost, or technical risk. Meets May 2026 deadline immediately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Full user journey covered — islamophobiauk.co.uk handles reporting and data; askadil.org handles legal rights, advocacy, and next steps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Proven reporting workflow — verified submissions, multilingual forms, media upload, anonymity options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Legal empowerment built in — askadil.org gives users knowledge and tools to act on their rights, not just report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Independent — no government or corporate ties; aligns with the IAG governance principle of autonomy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Community-led — partner programme for mosques and orgs already exists, making onboarding straightforward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14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Proposed Partnership Model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IAG Partner Organisations: Register as platform partners; promote reporting tool to communities; explore data-sharing agreements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MCB (as Action 4 Lead): Coordination point between platform and IAG partners; amplify via social media; support partner onboarding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islamophobiauk.co.uk: Maintains editorial and operational independence; provides quarterly data summaries to IAG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askadil.org: Serves as advocacy and legal guidance layer; already integrated into askMCB on mcbx.app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Partnership model, not ownership — IAG promotes, platforms operate independently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15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Considerations &amp; Risks</a:t>
            </a:r>
            <a:endParaRPr lang="en-US" sz="2800" dirty="0"/>
          </a:p>
        </p:txBody>
      </p:sp>
      <p:graphicFrame>
        <p:nvGraphicFramePr>
          <p:cNvPr id="1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47472" y="1051560"/>
          <a:ext cx="8421624" cy="3200400"/>
        </p:xfrm>
        <a:graphic>
          <a:graphicData uri="http://schemas.openxmlformats.org/drawingml/2006/table">
            <a:tbl>
              <a:tblPr/>
              <a:tblGrid>
                <a:gridCol w="1645920"/>
                <a:gridCol w="3118104"/>
                <a:gridCol w="3657600"/>
              </a:tblGrid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Consideration</a:t>
                      </a:r>
                      <a:endParaRPr lang="en-US" sz="12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Detail</a:t>
                      </a:r>
                      <a:endParaRPr lang="en-US" sz="12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Mitigation</a:t>
                      </a:r>
                      <a:endParaRPr lang="en-US" sz="12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Governance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How do IAG partners relate to an independent platform?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Partnership model — IAG promotes, platform operates independently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Data Sharing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Can verified data be shared with IRU, Tell MAMA, police?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Formal data-sharing agreements with consent mechanisms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Scalability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Can the platform handle increased traffic from IAG promotion?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Technical assessment needed before major launch push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Political Optics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Homepage references coalition event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Review editorial content for broad coalition comfort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Sustainability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Currently donation-funded via Ko-fi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Explore whether IAG orgs can contribute to running costs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Duplication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Other reporting tools exist (Tell MAMA, IRU, etc.)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Position as complementary — community-driven vs. institutional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16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Recommended Next Steps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Working group discussion — Present this proposal at the next WG2 meeting for feedback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Platform engagement — Reach out to islamophobiauk.co.uk via info@islamophobiauk.org to discuss partnership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askadil.org integration — Explore linking as the advocacy/legal guidance layer alongside the reporting platform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Technical review — Assess both platforms for capacity, uptime, and data security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Partner onboarding plan — Draft a rollout plan for IAG orgs to join as partners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Soft launch — MCB and 2–3 partner orgs begin promoting both platforms as a pilot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95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080000">
            <a:off x="-1371600" y="-1371600"/>
            <a:ext cx="5486400" cy="4572000"/>
          </a:xfrm>
          <a:prstGeom prst="rect">
            <a:avLst/>
          </a:prstGeom>
          <a:solidFill>
            <a:srgbClr val="7A1416">
              <a:alpha val="5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 rot="-1320000">
            <a:off x="5029200" y="1371600"/>
            <a:ext cx="6400800" cy="5486400"/>
          </a:xfrm>
          <a:prstGeom prst="rect">
            <a:avLst/>
          </a:prstGeom>
          <a:solidFill>
            <a:srgbClr val="7A1416">
              <a:alpha val="6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 rot="2280000">
            <a:off x="2286000" y="-2286000"/>
            <a:ext cx="4572000" cy="5486400"/>
          </a:xfrm>
          <a:prstGeom prst="rect">
            <a:avLst/>
          </a:prstGeom>
          <a:solidFill>
            <a:srgbClr val="000000">
              <a:alpha val="12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6263640" y="0"/>
            <a:ext cx="28803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14400" y="137160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Thank You</a:t>
            </a:r>
            <a:endParaRPr lang="en-US" sz="4400" dirty="0"/>
          </a:p>
        </p:txBody>
      </p:sp>
      <p:sp>
        <p:nvSpPr>
          <p:cNvPr id="8" name="Text 5"/>
          <p:cNvSpPr/>
          <p:nvPr/>
        </p:nvSpPr>
        <p:spPr>
          <a:xfrm>
            <a:off x="1371600" y="256032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D4C5A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muazam.sarfaraz@mcb.org.uk | info@islamophobiauk.org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1828800" y="32918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www.mcb.org.uk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2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Action 4 Recap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Description: MCB X app and organisations having a place for people to report Islamophobia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Lead: Muazam Sarfaraz (MCB), supported by all organisations, Muslims in Rail, IRU, etc.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Deadline: May 2026 (3 months from now)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Intended Outcome: A digital platform with access to resources and the ability to report Islamophobic incidents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3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Two-Platform Approach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islamophobiauk.co.uk — for reporting Islamophobic incidents and accessing community safety resources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askadil.org — for advocacy, legal guidance, and call to action — helping users understand their rights and take next steps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Together, they cover the full scope of Action 4: report, access resources, and take informed action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Both platforms are already live and operational — eliminating development time and cost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4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914400" y="164592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Platform 1: islamophobiauk.co.uk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1371600" y="283464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Documenting, tracking, and combating anti-Muslim hatred across the United Kingdom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5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islamophobiauk.co.uk — Overview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Tagline: "Documenting, tracking, and combating anti-Muslim hatred across the United Kingdom"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Independently funded via Ko-fi donations — no government or corporate sponsorship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Incident reporting with multilingual support (English, Urdu, Bengali, Arabic, Somali, Punjabi)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Interactive incident map with severity-coded markers across the UK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Home Office hate crime data searchable by police force area (43 forces)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Social media monitoring: automated collection every 20 minutes across 15 UK-specific search terms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6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Incident Reporting Features</a:t>
            </a:r>
            <a:endParaRPr lang="en-US" sz="28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47472" y="1051560"/>
          <a:ext cx="8421624" cy="3200400"/>
        </p:xfrm>
        <a:graphic>
          <a:graphicData uri="http://schemas.openxmlformats.org/drawingml/2006/table">
            <a:tbl>
              <a:tblPr/>
              <a:tblGrid>
                <a:gridCol w="2743200"/>
                <a:gridCol w="5678424"/>
              </a:tblGrid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Feature</a:t>
                      </a:r>
                      <a:endParaRPr lang="en-US" sz="12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Detail</a:t>
                      </a:r>
                      <a:endParaRPr lang="en-US" sz="12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Incident reporting form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Title, location (with auto-detect), date, time, description, severity, incident type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Incident types supported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Verbal harassment, physical assault, online abuse, workplace discrimination, educational institution, public service discrimination, property damage, other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Media evidence uploads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Photos, videos, YouTube/TikTok/X links with auto-populate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Multilingual support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English, Urdu, Bengali, Arabic, Somali, Punjabi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Anonymity options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Option to remain anonymous or allow follow-up contact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Verification workflow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Reports reviewed before publication for accuracy and privacy protection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Current volume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116 verified incident reports, 72 media evidence items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7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Resources &amp; Data Features</a:t>
            </a:r>
            <a:endParaRPr lang="en-US" sz="28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47472" y="1051560"/>
          <a:ext cx="8421624" cy="3200400"/>
        </p:xfrm>
        <a:graphic>
          <a:graphicData uri="http://schemas.openxmlformats.org/drawingml/2006/table">
            <a:tbl>
              <a:tblPr/>
              <a:tblGrid>
                <a:gridCol w="2926080"/>
                <a:gridCol w="5495544"/>
              </a:tblGrid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Feature</a:t>
                      </a:r>
                      <a:endParaRPr lang="en-US" sz="12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Detail</a:t>
                      </a:r>
                      <a:endParaRPr lang="en-US" sz="12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Interactive incident map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UK-wide map with severity-coded markers (OpenStreetMap)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Home Office hate crime data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Searchable by police force area (43 forces)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Reform UK stronghold mapping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Identifies areas with high anti-Muslim sentiment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Far-right march/protest alerts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Planned demonstrations shown on map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UK mosque directory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2,179 mosques mapped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Statistics dashboard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Hate crime figures, year-on-year trends, victim impact data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Community safety info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Aggregated from multiple official sources</a:t>
                      </a:r>
                      <a:endParaRPr lang="en-US" sz="12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8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914400" y="164592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Platform 2: askadil.org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1371600" y="283464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UK Discrimination Law Assistant — AI-powered legal guidance for British Muslims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9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askadil.org — Overview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AI-powered educational tool helping British Muslims understand their rights under UK discrimination law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Provides guidance on reporting hate crimes, workplace discrimination, and online abuse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Connects users with appropriate legal resources and solicitors specialising in discrimination law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Already integrated into askMCB (MCB’s chatbot on mcbx.app) — giving it immediate reach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Covers 7 UK Acts of Parliament, 9 landmark legal cases, 18 support organisations, 4 UK jurisdictions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Free, confidential, no account required — includes quick-exit safety button for vulnerable users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Platform for Reporting Islamophobia — Action 4 Proposal</dc:title>
  <dc:subject>PptxGenJS Presentation</dc:subject>
  <dc:creator>Muslim Council of Britain</dc:creator>
  <cp:lastModifiedBy>Muslim Council of Britain</cp:lastModifiedBy>
  <cp:revision>1</cp:revision>
  <dcterms:created xsi:type="dcterms:W3CDTF">2026-03-07T19:25:37Z</dcterms:created>
  <dcterms:modified xsi:type="dcterms:W3CDTF">2026-03-07T19:25:37Z</dcterms:modified>
</cp:coreProperties>
</file>