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95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080000">
            <a:off x="-1371600" y="-1371600"/>
            <a:ext cx="5486400" cy="4572000"/>
          </a:xfrm>
          <a:prstGeom prst="rect">
            <a:avLst/>
          </a:prstGeom>
          <a:solidFill>
            <a:srgbClr val="7A1416">
              <a:alpha val="5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-1320000">
            <a:off x="5029200" y="1371600"/>
            <a:ext cx="6400800" cy="5486400"/>
          </a:xfrm>
          <a:prstGeom prst="rect">
            <a:avLst/>
          </a:prstGeom>
          <a:solidFill>
            <a:srgbClr val="7A1416">
              <a:alpha val="6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 rot="2280000">
            <a:off x="2286000" y="-2286000"/>
            <a:ext cx="4572000" cy="5486400"/>
          </a:xfrm>
          <a:prstGeom prst="rect">
            <a:avLst/>
          </a:prstGeom>
          <a:solidFill>
            <a:srgbClr val="000000">
              <a:alpha val="12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263640" y="0"/>
            <a:ext cx="28803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146304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spc="300" kern="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HALAL FOOD EDUCATION</a:t>
            </a:r>
            <a:endParaRPr lang="en-US" sz="4000" dirty="0"/>
          </a:p>
          <a:p>
            <a:pPr algn="ctr" indent="0" marL="0">
              <a:buNone/>
            </a:pPr>
            <a:r>
              <a:rPr lang="en-US" sz="4000" spc="300" kern="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RESOURCES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1371600" y="283464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Action 1 Brief — Pillar 2: Community Empowerment &amp; Education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1828800" y="36576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>
                    <a:alpha val="70000"/>
                  </a:srgbClr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March 2026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10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914400" y="164592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Gap Analysis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1371600" y="283464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Critical gaps in the current landscape and where HFIC / IAG should focus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11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Key Gaps &amp; Opportunities (1–4)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500" b="1" dirty="0">
                <a:solidFill>
                  <a:srgbClr val="C2181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No authoritative “Halal 101” factsheet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No single, well-designed, go-to factsheet for non-Muslims. HFIC is perfectly positioned to create this.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500" b="1" dirty="0">
                <a:solidFill>
                  <a:srgbClr val="C2181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No myth-busting resource for non-Muslim audiences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All myth-busting content is scattered across blogs and social media. A definitive, branded guide is needed.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500" b="1" dirty="0">
                <a:solidFill>
                  <a:srgbClr val="C2181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No school education resources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Zero dedicated halal food lesson plans for UK schools (KS2–KS4). MEND’s guide is for administrators, not students.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500" b="1" dirty="0">
                <a:solidFill>
                  <a:srgbClr val="C2181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No social media / infographic campaign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No UK organisation produces shareable, visual, bite-sized halal education content.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12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Key Gaps &amp; Opportunities (5–8)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500" b="1" dirty="0">
                <a:solidFill>
                  <a:srgbClr val="C2181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No workplace inclusion guidance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No halal-specific workplace guide for HR teams, event organisers, and catering managers.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500" b="1" dirty="0">
                <a:solidFill>
                  <a:srgbClr val="C2181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No community briefing on the Food Labelling Bill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With the Bill’s second reading in July 2026, an accessible briefing is urgently needed.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500" b="1" dirty="0">
                <a:solidFill>
                  <a:srgbClr val="C2181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No centralised resource directory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Resources are scattered. A curated hub on HFIC’s website would be immediately valuable.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500" b="1" dirty="0">
                <a:solidFill>
                  <a:srgbClr val="C2181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No animal welfare / halal bridge content</a:t>
            </a:r>
            <a:endParaRPr lang="en-US" sz="15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The RSPCA frames halal as a welfare problem. Content showing high-welfare farming and halal are compatible is almost entirely absent.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13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Halal Directory &amp; Certification Bodies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Integrate halal suppliers as a category within mcbx.app/org-finder (alongside mosques, charities, etc.)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Key certification bodies: HMC (non-stun, 600+ mosques), HFA (accepts pre-stun), HFIC, Halal Trust, EHDA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Searchable by location, certification body, and business type (butcher, restaurant, supermarket, etc.)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Data sources: HFIC contacts, HMC certified outlets list, HFA directory, community submissions with verification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"Know Your Halal" consumer guide: what logos mean, how to verify, HMC vs HFA differences, fraud reporting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Spotlight feature (Action 3) could periodically feature halal businesses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14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914400" y="164592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Content Plan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1828800" y="28346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Phased deliverables from quick wins to amplification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15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Deliverables by Phase</a:t>
            </a:r>
            <a:endParaRPr lang="en-US" sz="2800" dirty="0"/>
          </a:p>
        </p:txBody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47472" y="960120"/>
          <a:ext cx="8421624" cy="3474720"/>
        </p:xfrm>
        <a:graphic>
          <a:graphicData uri="http://schemas.openxmlformats.org/drawingml/2006/table">
            <a:tbl>
              <a:tblPr/>
              <a:tblGrid>
                <a:gridCol w="2743200"/>
                <a:gridCol w="2011680"/>
                <a:gridCol w="1828800"/>
                <a:gridCol w="1837944"/>
              </a:tblGrid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Deliverable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Format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Audience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Timeline</a:t>
                      </a:r>
                      <a:endParaRPr lang="en-US" sz="9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"Understanding Halal Food in the UK" factsheet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2-page PDF + print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General public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Mar–Apr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"Halal Myths vs Facts" social graphics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8–10 social media graphics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General public / online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Mar–Apr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Halal Education Resource Hub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Curated links page on hfic.org.uk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All audiences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Mar–Apr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"Know Your Halal" consumer guide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Visual guide (PDF + social)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Consumers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Apr–May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Halal supplier directory (org-finder)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mcbx.app/org-finder category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All consumers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Apr–May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"Halal in Schools" resource pack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Lesson plan (KS2/KS3)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Teachers, students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Apr–May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"Halal in the Workplace" guide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Easy-read PDF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HR teams, catering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Apr–May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Food Labelling Bill community briefing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Briefing document (PDF)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Policymakers, leaders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Before Jul 2026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Short explainer videos (2–5 min)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Video (YouTube / social)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General public, schools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May 2026+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Media briefing pack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Factsheet + expert contacts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Journalists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May 2026+</a:t>
                      </a:r>
                      <a:endParaRPr lang="en-US" sz="9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16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Key Statistics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411480" y="1371600"/>
            <a:ext cx="1874520" cy="18288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7" name="Shape 4"/>
          <p:cNvSpPr/>
          <p:nvPr/>
        </p:nvSpPr>
        <p:spPr>
          <a:xfrm>
            <a:off x="411480" y="1371600"/>
            <a:ext cx="187452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8" name="Text 5"/>
          <p:cNvSpPr/>
          <p:nvPr/>
        </p:nvSpPr>
        <p:spPr>
          <a:xfrm>
            <a:off x="411480" y="1508760"/>
            <a:ext cx="1874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~88%</a:t>
            </a:r>
            <a:endParaRPr lang="en-US" sz="3200" dirty="0"/>
          </a:p>
        </p:txBody>
      </p:sp>
      <p:sp>
        <p:nvSpPr>
          <p:cNvPr id="9" name="Text 6"/>
          <p:cNvSpPr/>
          <p:nvPr/>
        </p:nvSpPr>
        <p:spPr>
          <a:xfrm>
            <a:off x="411480" y="2331720"/>
            <a:ext cx="18745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Of halal animals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in UK are stunned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2560320" y="1371600"/>
            <a:ext cx="1874520" cy="18288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11" name="Shape 8"/>
          <p:cNvSpPr/>
          <p:nvPr/>
        </p:nvSpPr>
        <p:spPr>
          <a:xfrm>
            <a:off x="2560320" y="1371600"/>
            <a:ext cx="187452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2" name="Text 9"/>
          <p:cNvSpPr/>
          <p:nvPr/>
        </p:nvSpPr>
        <p:spPr>
          <a:xfrm>
            <a:off x="2560320" y="1508760"/>
            <a:ext cx="1874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214.6M</a:t>
            </a:r>
            <a:endParaRPr lang="en-US" sz="3200" dirty="0"/>
          </a:p>
        </p:txBody>
      </p:sp>
      <p:sp>
        <p:nvSpPr>
          <p:cNvPr id="13" name="Text 10"/>
          <p:cNvSpPr/>
          <p:nvPr/>
        </p:nvSpPr>
        <p:spPr>
          <a:xfrm>
            <a:off x="2560320" y="2331720"/>
            <a:ext cx="18745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Animals processed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for halal (2024)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4709160" y="1371600"/>
            <a:ext cx="1874520" cy="18288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15" name="Shape 12"/>
          <p:cNvSpPr/>
          <p:nvPr/>
        </p:nvSpPr>
        <p:spPr>
          <a:xfrm>
            <a:off x="4709160" y="1371600"/>
            <a:ext cx="187452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6" name="Text 13"/>
          <p:cNvSpPr/>
          <p:nvPr/>
        </p:nvSpPr>
        <p:spPr>
          <a:xfrm>
            <a:off x="4709160" y="1508760"/>
            <a:ext cx="1874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£4.7bn</a:t>
            </a:r>
            <a:endParaRPr lang="en-US" sz="3200" dirty="0"/>
          </a:p>
        </p:txBody>
      </p:sp>
      <p:sp>
        <p:nvSpPr>
          <p:cNvPr id="17" name="Text 14"/>
          <p:cNvSpPr/>
          <p:nvPr/>
        </p:nvSpPr>
        <p:spPr>
          <a:xfrm>
            <a:off x="4709160" y="2331720"/>
            <a:ext cx="18745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UK halal meat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market value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6858000" y="1371600"/>
            <a:ext cx="1874520" cy="182880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19" name="Shape 16"/>
          <p:cNvSpPr/>
          <p:nvPr/>
        </p:nvSpPr>
        <p:spPr>
          <a:xfrm>
            <a:off x="6858000" y="1371600"/>
            <a:ext cx="1874520" cy="457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20" name="Text 17"/>
          <p:cNvSpPr/>
          <p:nvPr/>
        </p:nvSpPr>
        <p:spPr>
          <a:xfrm>
            <a:off x="6858000" y="1508760"/>
            <a:ext cx="1874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Jul 2026</a:t>
            </a:r>
            <a:endParaRPr lang="en-US" sz="3200" dirty="0"/>
          </a:p>
        </p:txBody>
      </p:sp>
      <p:sp>
        <p:nvSpPr>
          <p:cNvPr id="21" name="Text 18"/>
          <p:cNvSpPr/>
          <p:nvPr/>
        </p:nvSpPr>
        <p:spPr>
          <a:xfrm>
            <a:off x="6858000" y="2331720"/>
            <a:ext cx="18745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Food Labelling Bill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second reading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502920" y="38404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Sources: AHDB, FSA Animal Welfare Report 2024/25, Industry estimates, Parliament.uk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17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Next Steps for Saqib (HFIC)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Review this brief and confirm/adjust the content plan priorities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Start with the "Halal 101" factsheet — the single highest-impact deliverable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Engage Dr Awal Fuseini (AHDB) as a scientific advisor for credibility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Coordinate with MEND — they have a schools halal guide; avoid duplication, build on it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Brief Simon Penfound (Convert Muslim Network) — converts need simple, accessible resources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Set up the resource hub page on hfic.org.uk and feed back at the next WG2 meeting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9518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080000">
            <a:off x="-1371600" y="-1371600"/>
            <a:ext cx="5486400" cy="4572000"/>
          </a:xfrm>
          <a:prstGeom prst="rect">
            <a:avLst/>
          </a:prstGeom>
          <a:solidFill>
            <a:srgbClr val="7A1416">
              <a:alpha val="5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 rot="-1320000">
            <a:off x="5029200" y="1371600"/>
            <a:ext cx="6400800" cy="5486400"/>
          </a:xfrm>
          <a:prstGeom prst="rect">
            <a:avLst/>
          </a:prstGeom>
          <a:solidFill>
            <a:srgbClr val="7A1416">
              <a:alpha val="6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 rot="2280000">
            <a:off x="2286000" y="-2286000"/>
            <a:ext cx="4572000" cy="5486400"/>
          </a:xfrm>
          <a:prstGeom prst="rect">
            <a:avLst/>
          </a:prstGeom>
          <a:solidFill>
            <a:srgbClr val="000000">
              <a:alpha val="12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263640" y="0"/>
            <a:ext cx="28803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14400" y="137160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Thank You</a:t>
            </a:r>
            <a:endParaRPr lang="en-US" sz="4400" dirty="0"/>
          </a:p>
        </p:txBody>
      </p:sp>
      <p:sp>
        <p:nvSpPr>
          <p:cNvPr id="8" name="Text 5"/>
          <p:cNvSpPr/>
          <p:nvPr/>
        </p:nvSpPr>
        <p:spPr>
          <a:xfrm>
            <a:off x="1828800" y="256032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D4C5A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muazam.sarfaraz@mcb.org.uk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1828800" y="32918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www.mcb.org.uk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2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Objective &amp; Action Overview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Create a pool of resources that informs on halal food and methods of slaughter, debunking misconceptions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Lead: Saqib Mohammed (Halal Food Information Centre, HFIC)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Supporting: Simon Penfound (Convert Muslim Network)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Deadline: May 2026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This brief provides research, gap analysis, and a proposed content plan to help the lead get started quickly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Status: Not started — Prepared by Muazam Sarfaraz (MCB), 7 March 2026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3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914400" y="164592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Current Landscape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1828800" y="28346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What already exists and where the gaps are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4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What HFIC Already Has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Qur’anic and Ahadith reference compilations (PDFs)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Demonstration of Life (DoL) Protocol information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Qurbani Series (EID01–EID11) — detailed operating procedures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FAQs covering halal definition, certification, and meat requirements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Blog with links to animal welfare and fraud prevention content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502920" y="3246120"/>
            <a:ext cx="8046720" cy="868680"/>
          </a:xfrm>
          <a:prstGeom prst="rect">
            <a:avLst/>
          </a:prstGeom>
          <a:solidFill>
            <a:srgbClr val="E6E6E6"/>
          </a:solidFill>
          <a:ln/>
        </p:spPr>
      </p:sp>
      <p:sp>
        <p:nvSpPr>
          <p:cNvPr id="8" name="Shape 5"/>
          <p:cNvSpPr/>
          <p:nvPr/>
        </p:nvSpPr>
        <p:spPr>
          <a:xfrm>
            <a:off x="502920" y="3246120"/>
            <a:ext cx="54864" cy="86868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9" name="Text 6"/>
          <p:cNvSpPr/>
          <p:nvPr/>
        </p:nvSpPr>
        <p:spPr>
          <a:xfrm>
            <a:off x="731520" y="3246120"/>
            <a:ext cx="76352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21818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Key Gap: </a:t>
            </a:r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HFIC’s resources are heavily technical/religious and aimed at Muslim audiences and industry. There are no public-facing myth-busting materials, infographics, school resources, or materials aimed at non-Muslim audiences.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5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Other UK Organisations</a:t>
            </a:r>
            <a:endParaRPr lang="en-US" sz="28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47472" y="960120"/>
          <a:ext cx="8421624" cy="3200400"/>
        </p:xfrm>
        <a:graphic>
          <a:graphicData uri="http://schemas.openxmlformats.org/drawingml/2006/table">
            <a:tbl>
              <a:tblPr/>
              <a:tblGrid>
                <a:gridCol w="2011680"/>
                <a:gridCol w="6409944"/>
              </a:tblGrid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Organisation</a:t>
                      </a:r>
                      <a:endParaRPr lang="en-US" sz="10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venir Heavy" pitchFamily="34" charset="0"/>
                          <a:ea typeface="Avenir Heavy" pitchFamily="34" charset="-122"/>
                          <a:cs typeface="Avenir Heavy" pitchFamily="34" charset="-120"/>
                        </a:rPr>
                        <a:t>What They Have</a:t>
                      </a:r>
                      <a:endParaRPr lang="en-US" sz="1000" dirty="0">
                        <a:latin typeface="Avenir Heavy" charset="0"/>
                        <a:ea typeface="Avenir Heavy" charset="0"/>
                        <a:cs typeface="Avenir Heavy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357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HMC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Madrassah education programmes, learning resources, audio/video, documentary in production. 600+ mosques.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HFF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Factsheets, training workshops, food festivals, monthly newsletter. Charity No. 1139457.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AHDB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Explainer video (stunned, non-stunned, post-cut stunned). Dr Awal Fuseini is Halal Sector Manager.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MEND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"Easy Read Guide: Halal Meat in Schools" (PDF for school administrators and catering staff).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FSA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Regulatory guidance on animal welfare and slaughter. Animal Welfare Report 2024/25 with statistics.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Animals in Islam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"Halal" documentary (short film). Educational articles on Islamic perspectives on animal welfare.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Sustainable Food Trust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"Demystifying Halal" — bridging faith-based requirements with sustainable high-welfare production.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5Pillars / HoC Library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venir Light" pitchFamily="34" charset="0"/>
                          <a:ea typeface="Avenir Light" pitchFamily="34" charset="-122"/>
                          <a:cs typeface="Avenir Light" pitchFamily="34" charset="-120"/>
                        </a:rPr>
                        <a:t>Counter-narrative articles, video explainers, and Research Briefing SN07108 on Religious Slaughter.</a:t>
                      </a:r>
                      <a:endParaRPr lang="en-US" sz="1000" dirty="0">
                        <a:latin typeface="Avenir Light" charset="0"/>
                        <a:ea typeface="Avenir Light" charset="0"/>
                        <a:cs typeface="Avenir Light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6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914400" y="164592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Key Misconceptions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1371600" y="283464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777777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The most prevalent misconceptions in the UK based on media analysis and community feedback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7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Misconceptions vs Reality (1–3)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47472" y="1188720"/>
            <a:ext cx="3931920" cy="41148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7" name="Text 4"/>
          <p:cNvSpPr/>
          <p:nvPr/>
        </p:nvSpPr>
        <p:spPr>
          <a:xfrm>
            <a:off x="347472" y="118872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Misconception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502920" y="1783080"/>
            <a:ext cx="365760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All halal meat is slaughtered without stunning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Halal is just a prayer over the meat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Halal slaughter is inherently cruel / barbaric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846320" y="1188720"/>
            <a:ext cx="3931920" cy="411480"/>
          </a:xfrm>
          <a:prstGeom prst="rect">
            <a:avLst/>
          </a:prstGeom>
          <a:solidFill>
            <a:srgbClr val="95181B"/>
          </a:solidFill>
          <a:ln/>
        </p:spPr>
      </p:sp>
      <p:sp>
        <p:nvSpPr>
          <p:cNvPr id="10" name="Text 7"/>
          <p:cNvSpPr/>
          <p:nvPr/>
        </p:nvSpPr>
        <p:spPr>
          <a:xfrm>
            <a:off x="4846320" y="118872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Reality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5010912" y="1783080"/>
            <a:ext cx="365760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~88% of animals slaughtered for halal in the UK ARE stunned first. Many scholars accept stunning.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Halal is a comprehensive process covering how the animal is raised, treated, fed, and slaughtered — ethics, hygiene, and welfare throughout.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The method requires calm handling, sharp instruments, swift precise cuts. The science is more nuanced than headlines suggest.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8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Misconceptions vs Reality (4–6)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47472" y="1188720"/>
            <a:ext cx="3931920" cy="411480"/>
          </a:xfrm>
          <a:prstGeom prst="rect">
            <a:avLst/>
          </a:prstGeom>
          <a:solidFill>
            <a:srgbClr val="133578"/>
          </a:solidFill>
          <a:ln/>
        </p:spPr>
      </p:sp>
      <p:sp>
        <p:nvSpPr>
          <p:cNvPr id="7" name="Text 4"/>
          <p:cNvSpPr/>
          <p:nvPr/>
        </p:nvSpPr>
        <p:spPr>
          <a:xfrm>
            <a:off x="347472" y="118872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Misconception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502920" y="1783080"/>
            <a:ext cx="365760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Halal meat tastes different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Halal food is only for Muslims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Halal certification funds terrorism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846320" y="1188720"/>
            <a:ext cx="3931920" cy="411480"/>
          </a:xfrm>
          <a:prstGeom prst="rect">
            <a:avLst/>
          </a:prstGeom>
          <a:solidFill>
            <a:srgbClr val="95181B"/>
          </a:solidFill>
          <a:ln/>
        </p:spPr>
      </p:sp>
      <p:sp>
        <p:nvSpPr>
          <p:cNvPr id="10" name="Text 7"/>
          <p:cNvSpPr/>
          <p:nvPr/>
        </p:nvSpPr>
        <p:spPr>
          <a:xfrm>
            <a:off x="4846320" y="118872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Reality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5010912" y="1783080"/>
            <a:ext cx="365760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Superior blood drainage produces cleaner, fresher-tasting meat. Flavour depends on breed, diet, and cooking.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Many non-Muslims choose halal for ethical, quality, or hygiene reasons. Major UK retailers stock halal for diverse customers.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Multiple government inquiries (UK, Australia) found NO evidence linking halal certification to terrorist funding.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46304"/>
            <a:ext cx="2368296" cy="292608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47472" y="4581144"/>
            <a:ext cx="8421624" cy="192024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1"/>
          <p:cNvSpPr/>
          <p:nvPr/>
        </p:nvSpPr>
        <p:spPr>
          <a:xfrm>
            <a:off x="512064" y="4581144"/>
            <a:ext cx="47548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9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347472" y="301752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33578"/>
                </a:solidFill>
                <a:latin typeface="Avenir Heavy" pitchFamily="34" charset="0"/>
                <a:ea typeface="Avenir Heavy" pitchFamily="34" charset="-122"/>
                <a:cs typeface="Avenir Heavy" pitchFamily="34" charset="-120"/>
              </a:rPr>
              <a:t>Target Audiences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502920" y="1051560"/>
            <a:ext cx="80467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General public / non-Muslim consumers — factsheets, infographics, social media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Schools (teachers &amp; students) — lesson plans (RE, PSHE, Food Tech), easy-read guides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Media &amp; journalists — factsheets, briefing packs, expert media contacts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Policymakers &amp; politicians — briefing documents, evidence summaries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Workplaces — halal-specific EDI / inclusion guides for HR and catering managers</a:t>
            </a:r>
            <a:endParaRPr lang="en-US" sz="1500" dirty="0"/>
          </a:p>
          <a:p>
            <a:pPr indent="0" marL="0">
              <a:spcAft>
                <a:spcPts val="400"/>
              </a:spcAft>
              <a:buNone/>
            </a:pPr>
            <a:endParaRPr lang="en-US" sz="15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  <a:latin typeface="Avenir Light" pitchFamily="34" charset="0"/>
                <a:ea typeface="Avenir Light" pitchFamily="34" charset="-122"/>
                <a:cs typeface="Avenir Light" pitchFamily="34" charset="-120"/>
              </a:rPr>
              <a:t>Non-Muslim allies / interfaith groups — talking points, shareable content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Halal Food Education Resources — Action 1 Brief</dc:title>
  <dc:subject>PptxGenJS Presentation</dc:subject>
  <dc:creator>Muslim Council of Britain</dc:creator>
  <cp:lastModifiedBy>Muslim Council of Britain</cp:lastModifiedBy>
  <cp:revision>1</cp:revision>
  <dcterms:created xsi:type="dcterms:W3CDTF">2026-03-07T19:25:17Z</dcterms:created>
  <dcterms:modified xsi:type="dcterms:W3CDTF">2026-03-07T19:25:17Z</dcterms:modified>
</cp:coreProperties>
</file>